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2" r:id="rId2"/>
    <p:sldId id="259" r:id="rId3"/>
    <p:sldId id="268" r:id="rId4"/>
    <p:sldId id="263" r:id="rId5"/>
    <p:sldId id="265" r:id="rId6"/>
    <p:sldId id="266" r:id="rId7"/>
    <p:sldId id="260" r:id="rId8"/>
    <p:sldId id="261" r:id="rId9"/>
    <p:sldId id="257" r:id="rId10"/>
    <p:sldId id="258"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84" autoAdjust="0"/>
    <p:restoredTop sz="94660"/>
  </p:normalViewPr>
  <p:slideViewPr>
    <p:cSldViewPr snapToGrid="0">
      <p:cViewPr varScale="1">
        <p:scale>
          <a:sx n="122" d="100"/>
          <a:sy n="122" d="100"/>
        </p:scale>
        <p:origin x="12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0EBDE-2428-43D2-AD5D-D5BC1041CE4B}" type="datetimeFigureOut">
              <a:rPr lang="en-US" smtClean="0"/>
              <a:t>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69E38-BB3A-4EC0-83C9-6E0B39A789C2}" type="slidenum">
              <a:rPr lang="en-US" smtClean="0"/>
              <a:t>‹#›</a:t>
            </a:fld>
            <a:endParaRPr lang="en-US"/>
          </a:p>
        </p:txBody>
      </p:sp>
    </p:spTree>
    <p:extLst>
      <p:ext uri="{BB962C8B-B14F-4D97-AF65-F5344CB8AC3E}">
        <p14:creationId xmlns:p14="http://schemas.microsoft.com/office/powerpoint/2010/main" val="97681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a:solidFill>
                  <a:schemeClr val="tx1"/>
                </a:solidFill>
                <a:latin typeface="Century Gothic" panose="020B0502020202020204" pitchFamily="34" charset="0"/>
                <a:ea typeface="ＭＳ Ｐゴシック" panose="020B0600070205080204" pitchFamily="34" charset="-128"/>
              </a:defRPr>
            </a:lvl1pPr>
            <a:lvl2pPr marL="742950" indent="-285750" defTabSz="882650">
              <a:defRPr>
                <a:solidFill>
                  <a:schemeClr val="tx1"/>
                </a:solidFill>
                <a:latin typeface="Century Gothic" panose="020B0502020202020204" pitchFamily="34" charset="0"/>
                <a:ea typeface="ＭＳ Ｐゴシック" panose="020B0600070205080204" pitchFamily="34" charset="-128"/>
              </a:defRPr>
            </a:lvl2pPr>
            <a:lvl3pPr marL="1143000" indent="-228600" defTabSz="882650">
              <a:defRPr>
                <a:solidFill>
                  <a:schemeClr val="tx1"/>
                </a:solidFill>
                <a:latin typeface="Century Gothic" panose="020B0502020202020204" pitchFamily="34" charset="0"/>
                <a:ea typeface="ＭＳ Ｐゴシック" panose="020B0600070205080204" pitchFamily="34" charset="-128"/>
              </a:defRPr>
            </a:lvl3pPr>
            <a:lvl4pPr marL="1600200" indent="-228600" defTabSz="882650">
              <a:defRPr>
                <a:solidFill>
                  <a:schemeClr val="tx1"/>
                </a:solidFill>
                <a:latin typeface="Century Gothic" panose="020B0502020202020204" pitchFamily="34" charset="0"/>
                <a:ea typeface="ＭＳ Ｐゴシック" panose="020B0600070205080204" pitchFamily="34" charset="-128"/>
              </a:defRPr>
            </a:lvl4pPr>
            <a:lvl5pPr marL="2057400" indent="-228600" defTabSz="882650">
              <a:defRPr>
                <a:solidFill>
                  <a:schemeClr val="tx1"/>
                </a:solidFill>
                <a:latin typeface="Century Gothic" panose="020B0502020202020204" pitchFamily="34" charset="0"/>
                <a:ea typeface="ＭＳ Ｐゴシック" panose="020B0600070205080204" pitchFamily="34" charset="-128"/>
              </a:defRPr>
            </a:lvl5pPr>
            <a:lvl6pPr marL="2514600" indent="-228600" defTabSz="882650" eaLnBrk="0" fontAlgn="base" hangingPunct="0">
              <a:spcBef>
                <a:spcPct val="0"/>
              </a:spcBef>
              <a:spcAft>
                <a:spcPct val="0"/>
              </a:spcAft>
              <a:defRPr>
                <a:solidFill>
                  <a:schemeClr val="tx1"/>
                </a:solidFill>
                <a:latin typeface="Century Gothic" panose="020B0502020202020204" pitchFamily="34" charset="0"/>
                <a:ea typeface="ＭＳ Ｐゴシック" panose="020B0600070205080204" pitchFamily="34" charset="-128"/>
              </a:defRPr>
            </a:lvl6pPr>
            <a:lvl7pPr marL="2971800" indent="-228600" defTabSz="882650" eaLnBrk="0" fontAlgn="base" hangingPunct="0">
              <a:spcBef>
                <a:spcPct val="0"/>
              </a:spcBef>
              <a:spcAft>
                <a:spcPct val="0"/>
              </a:spcAft>
              <a:defRPr>
                <a:solidFill>
                  <a:schemeClr val="tx1"/>
                </a:solidFill>
                <a:latin typeface="Century Gothic" panose="020B0502020202020204" pitchFamily="34" charset="0"/>
                <a:ea typeface="ＭＳ Ｐゴシック" panose="020B0600070205080204" pitchFamily="34" charset="-128"/>
              </a:defRPr>
            </a:lvl7pPr>
            <a:lvl8pPr marL="3429000" indent="-228600" defTabSz="882650" eaLnBrk="0" fontAlgn="base" hangingPunct="0">
              <a:spcBef>
                <a:spcPct val="0"/>
              </a:spcBef>
              <a:spcAft>
                <a:spcPct val="0"/>
              </a:spcAft>
              <a:defRPr>
                <a:solidFill>
                  <a:schemeClr val="tx1"/>
                </a:solidFill>
                <a:latin typeface="Century Gothic" panose="020B0502020202020204" pitchFamily="34" charset="0"/>
                <a:ea typeface="ＭＳ Ｐゴシック" panose="020B0600070205080204" pitchFamily="34" charset="-128"/>
              </a:defRPr>
            </a:lvl8pPr>
            <a:lvl9pPr marL="3886200" indent="-228600" defTabSz="882650" eaLnBrk="0" fontAlgn="base" hangingPunct="0">
              <a:spcBef>
                <a:spcPct val="0"/>
              </a:spcBef>
              <a:spcAft>
                <a:spcPct val="0"/>
              </a:spcAft>
              <a:defRPr>
                <a:solidFill>
                  <a:schemeClr val="tx1"/>
                </a:solidFill>
                <a:latin typeface="Century Gothic" panose="020B0502020202020204" pitchFamily="34" charset="0"/>
                <a:ea typeface="ＭＳ Ｐゴシック" panose="020B0600070205080204" pitchFamily="34" charset="-128"/>
              </a:defRPr>
            </a:lvl9pPr>
          </a:lstStyle>
          <a:p>
            <a:fld id="{AF820358-A6CC-4760-8FE5-ABB8B5A7B5AB}" type="slidenum">
              <a:rPr lang="en-US" altLang="en-US" smtClean="0">
                <a:latin typeface="Times New Roman" panose="02020603050405020304" pitchFamily="18" charset="0"/>
              </a:rPr>
              <a:pPr/>
              <a:t>10</a:t>
            </a:fld>
            <a:endParaRPr lang="en-US" altLang="en-US" smtClean="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09576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43000" y="685800"/>
            <a:ext cx="4572000" cy="342900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ＭＳ Ｐゴシック" panose="020B0600070205080204" pitchFamily="34" charset="-128"/>
              </a:defRPr>
            </a:lvl1pPr>
            <a:lvl2pPr marL="742950" indent="-285750">
              <a:defRPr>
                <a:solidFill>
                  <a:schemeClr val="tx1"/>
                </a:solidFill>
                <a:latin typeface="Century Gothic" panose="020B0502020202020204" pitchFamily="34" charset="0"/>
                <a:ea typeface="ＭＳ Ｐゴシック" panose="020B0600070205080204" pitchFamily="34" charset="-128"/>
              </a:defRPr>
            </a:lvl2pPr>
            <a:lvl3pPr marL="1143000" indent="-228600">
              <a:defRPr>
                <a:solidFill>
                  <a:schemeClr val="tx1"/>
                </a:solidFill>
                <a:latin typeface="Century Gothic" panose="020B0502020202020204" pitchFamily="34" charset="0"/>
                <a:ea typeface="ＭＳ Ｐゴシック" panose="020B0600070205080204" pitchFamily="34" charset="-128"/>
              </a:defRPr>
            </a:lvl3pPr>
            <a:lvl4pPr marL="1600200" indent="-228600">
              <a:defRPr>
                <a:solidFill>
                  <a:schemeClr val="tx1"/>
                </a:solidFill>
                <a:latin typeface="Century Gothic" panose="020B0502020202020204" pitchFamily="34" charset="0"/>
                <a:ea typeface="ＭＳ Ｐゴシック" panose="020B0600070205080204" pitchFamily="34" charset="-128"/>
              </a:defRPr>
            </a:lvl4pPr>
            <a:lvl5pPr marL="2057400" indent="-228600">
              <a:defRPr>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ＭＳ Ｐゴシック" panose="020B0600070205080204" pitchFamily="34" charset="-128"/>
              </a:defRPr>
            </a:lvl9pPr>
          </a:lstStyle>
          <a:p>
            <a:fld id="{540C468A-C5C2-46C5-AC8A-21973726A905}" type="slidenum">
              <a:rPr lang="en-US" altLang="en-US">
                <a:solidFill>
                  <a:srgbClr val="000000"/>
                </a:solidFill>
                <a:latin typeface="Arial" panose="020B0604020202020204" pitchFamily="34" charset="0"/>
              </a:rPr>
              <a:pPr/>
              <a:t>11</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487640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2F3536-B8BE-412E-9C48-9A91C29C2CD3}"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5DCAD-CA76-4530-A43C-8F656EC1EFC2}" type="slidenum">
              <a:rPr lang="en-US" smtClean="0"/>
              <a:t>‹#›</a:t>
            </a:fld>
            <a:endParaRPr lang="en-US"/>
          </a:p>
        </p:txBody>
      </p:sp>
    </p:spTree>
    <p:extLst>
      <p:ext uri="{BB962C8B-B14F-4D97-AF65-F5344CB8AC3E}">
        <p14:creationId xmlns:p14="http://schemas.microsoft.com/office/powerpoint/2010/main" val="208120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2F3536-B8BE-412E-9C48-9A91C29C2CD3}"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5DCAD-CA76-4530-A43C-8F656EC1EFC2}" type="slidenum">
              <a:rPr lang="en-US" smtClean="0"/>
              <a:t>‹#›</a:t>
            </a:fld>
            <a:endParaRPr lang="en-US"/>
          </a:p>
        </p:txBody>
      </p:sp>
    </p:spTree>
    <p:extLst>
      <p:ext uri="{BB962C8B-B14F-4D97-AF65-F5344CB8AC3E}">
        <p14:creationId xmlns:p14="http://schemas.microsoft.com/office/powerpoint/2010/main" val="396645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2F3536-B8BE-412E-9C48-9A91C29C2CD3}"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5DCAD-CA76-4530-A43C-8F656EC1EFC2}" type="slidenum">
              <a:rPr lang="en-US" smtClean="0"/>
              <a:t>‹#›</a:t>
            </a:fld>
            <a:endParaRPr lang="en-US"/>
          </a:p>
        </p:txBody>
      </p:sp>
    </p:spTree>
    <p:extLst>
      <p:ext uri="{BB962C8B-B14F-4D97-AF65-F5344CB8AC3E}">
        <p14:creationId xmlns:p14="http://schemas.microsoft.com/office/powerpoint/2010/main" val="337550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2F3536-B8BE-412E-9C48-9A91C29C2CD3}"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5DCAD-CA76-4530-A43C-8F656EC1EFC2}" type="slidenum">
              <a:rPr lang="en-US" smtClean="0"/>
              <a:t>‹#›</a:t>
            </a:fld>
            <a:endParaRPr lang="en-US"/>
          </a:p>
        </p:txBody>
      </p:sp>
    </p:spTree>
    <p:extLst>
      <p:ext uri="{BB962C8B-B14F-4D97-AF65-F5344CB8AC3E}">
        <p14:creationId xmlns:p14="http://schemas.microsoft.com/office/powerpoint/2010/main" val="19308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2F3536-B8BE-412E-9C48-9A91C29C2CD3}"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5DCAD-CA76-4530-A43C-8F656EC1EFC2}" type="slidenum">
              <a:rPr lang="en-US" smtClean="0"/>
              <a:t>‹#›</a:t>
            </a:fld>
            <a:endParaRPr lang="en-US"/>
          </a:p>
        </p:txBody>
      </p:sp>
    </p:spTree>
    <p:extLst>
      <p:ext uri="{BB962C8B-B14F-4D97-AF65-F5344CB8AC3E}">
        <p14:creationId xmlns:p14="http://schemas.microsoft.com/office/powerpoint/2010/main" val="319324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2F3536-B8BE-412E-9C48-9A91C29C2CD3}"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5DCAD-CA76-4530-A43C-8F656EC1EFC2}" type="slidenum">
              <a:rPr lang="en-US" smtClean="0"/>
              <a:t>‹#›</a:t>
            </a:fld>
            <a:endParaRPr lang="en-US"/>
          </a:p>
        </p:txBody>
      </p:sp>
    </p:spTree>
    <p:extLst>
      <p:ext uri="{BB962C8B-B14F-4D97-AF65-F5344CB8AC3E}">
        <p14:creationId xmlns:p14="http://schemas.microsoft.com/office/powerpoint/2010/main" val="268550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2F3536-B8BE-412E-9C48-9A91C29C2CD3}" type="datetimeFigureOut">
              <a:rPr lang="en-US" smtClean="0"/>
              <a:t>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D5DCAD-CA76-4530-A43C-8F656EC1EFC2}" type="slidenum">
              <a:rPr lang="en-US" smtClean="0"/>
              <a:t>‹#›</a:t>
            </a:fld>
            <a:endParaRPr lang="en-US"/>
          </a:p>
        </p:txBody>
      </p:sp>
    </p:spTree>
    <p:extLst>
      <p:ext uri="{BB962C8B-B14F-4D97-AF65-F5344CB8AC3E}">
        <p14:creationId xmlns:p14="http://schemas.microsoft.com/office/powerpoint/2010/main" val="136830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2F3536-B8BE-412E-9C48-9A91C29C2CD3}" type="datetimeFigureOut">
              <a:rPr lang="en-US" smtClean="0"/>
              <a:t>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5DCAD-CA76-4530-A43C-8F656EC1EFC2}" type="slidenum">
              <a:rPr lang="en-US" smtClean="0"/>
              <a:t>‹#›</a:t>
            </a:fld>
            <a:endParaRPr lang="en-US"/>
          </a:p>
        </p:txBody>
      </p:sp>
    </p:spTree>
    <p:extLst>
      <p:ext uri="{BB962C8B-B14F-4D97-AF65-F5344CB8AC3E}">
        <p14:creationId xmlns:p14="http://schemas.microsoft.com/office/powerpoint/2010/main" val="444967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F3536-B8BE-412E-9C48-9A91C29C2CD3}" type="datetimeFigureOut">
              <a:rPr lang="en-US" smtClean="0"/>
              <a:t>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D5DCAD-CA76-4530-A43C-8F656EC1EFC2}" type="slidenum">
              <a:rPr lang="en-US" smtClean="0"/>
              <a:t>‹#›</a:t>
            </a:fld>
            <a:endParaRPr lang="en-US"/>
          </a:p>
        </p:txBody>
      </p:sp>
    </p:spTree>
    <p:extLst>
      <p:ext uri="{BB962C8B-B14F-4D97-AF65-F5344CB8AC3E}">
        <p14:creationId xmlns:p14="http://schemas.microsoft.com/office/powerpoint/2010/main" val="359058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F3536-B8BE-412E-9C48-9A91C29C2CD3}"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5DCAD-CA76-4530-A43C-8F656EC1EFC2}" type="slidenum">
              <a:rPr lang="en-US" smtClean="0"/>
              <a:t>‹#›</a:t>
            </a:fld>
            <a:endParaRPr lang="en-US"/>
          </a:p>
        </p:txBody>
      </p:sp>
    </p:spTree>
    <p:extLst>
      <p:ext uri="{BB962C8B-B14F-4D97-AF65-F5344CB8AC3E}">
        <p14:creationId xmlns:p14="http://schemas.microsoft.com/office/powerpoint/2010/main" val="3892689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F3536-B8BE-412E-9C48-9A91C29C2CD3}"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5DCAD-CA76-4530-A43C-8F656EC1EFC2}" type="slidenum">
              <a:rPr lang="en-US" smtClean="0"/>
              <a:t>‹#›</a:t>
            </a:fld>
            <a:endParaRPr lang="en-US"/>
          </a:p>
        </p:txBody>
      </p:sp>
    </p:spTree>
    <p:extLst>
      <p:ext uri="{BB962C8B-B14F-4D97-AF65-F5344CB8AC3E}">
        <p14:creationId xmlns:p14="http://schemas.microsoft.com/office/powerpoint/2010/main" val="268564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F3536-B8BE-412E-9C48-9A91C29C2CD3}" type="datetimeFigureOut">
              <a:rPr lang="en-US" smtClean="0"/>
              <a:t>1/8/2020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5DCAD-CA76-4530-A43C-8F656EC1EFC2}" type="slidenum">
              <a:rPr lang="en-US" smtClean="0"/>
              <a:t>‹#›</a:t>
            </a:fld>
            <a:endParaRPr lang="en-US"/>
          </a:p>
        </p:txBody>
      </p:sp>
    </p:spTree>
    <p:extLst>
      <p:ext uri="{BB962C8B-B14F-4D97-AF65-F5344CB8AC3E}">
        <p14:creationId xmlns:p14="http://schemas.microsoft.com/office/powerpoint/2010/main" val="1172575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file:///\\dtsfs4.dts.usc.edu\FSC_V8\DATA\TheTeam\PowerPoints\Data\Immigrant_California_2012_2016.xlsx!Chrt_Undoc_Families"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3.emf"/><Relationship Id="rId5" Type="http://schemas.openxmlformats.org/officeDocument/2006/relationships/oleObject" Target="file:///\\dtsfs4.dts.usc.edu\FSC_V8\DATA\TheTeam\PowerPoints\Data\GDP_Gains_from_Equity_Dividend_CA_2015.xlsx!Chart1" TargetMode="Externa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oleObject" Target="file:///\\dtsfs4.dts.usc.edu\FSC_V8\DATA\TheTeam\MP_Talks\MP_Talk_Santa_Barbara_10.25.19\Results\MP_Talk_Santa_Barbara_v1.xlsx!HHInc_Gro_80to0610_STChart"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oleObject" Target="file:///\\dtsfs4.dts.usc.edu\FSC_V8\DATA\TheTeam\PowerPoints\Data\Productivity_and_Wages_1979-2016.xlsx!Chart1"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oleObject" Target="file:///\\dtsfs4.dts.usc.edu\FSC_V8\DATA\TheTeam\PowerPoints\Data\Workers_Making_Less_Than_15_Hourly.xlsx!Chrt_Workers_lt_15_CA"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oleObject" Target="file:///\\dtsfs4.dts.usc.edu\FSC_V8\DATA\TheTeam\MP_Talks\MP_Talk_Santa_Barbara_10.25.19\Results\MP_Talk_Santa_Barbara_v1.xlsx!Wage_RaceEth_Ed_ST_90chart"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oleObject" Target="file:///\\dtsfs4.dts.usc.edu\FSC_V8\DATA\TheTeam\MP_Talks\MP_Talk_Santa_Barbara_10.25.19\Results\MP_Talk_Santa_Barbara_v1.xlsx!Wage_RaceEth_Ed_ST_1216chart"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oleObject" Target="file:///\\dtsfs4.dts.usc.edu\FSC_V8\DATA\TheTeam\Data_Requests\MP_Requests\Round_Table_on_Early_Learning_5.31.19\Results\Results_Sheet.xlsx!MHIncome_Chart_LA" TargetMode="Externa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oleObject" Target="file:///\\dtsfs4.dts.usc.edu\FSC_V8\DATA\TheTeam\Data_Requests\MP_Requests\Round_Table_on_Early_Learning_5.31.19\Results\Results_Sheet.xlsx!MHIncome_Chart_FIVEBLW_LA" TargetMode="Externa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oleObject" Target="file:///\\dtsfs4.dts.usc.edu\FSC_V8\DATA\TheTeam\PowerPoints\Data\Immigrant_California_2012_2016.xlsx!Chrt_Yrs_in_US" TargetMode="Externa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A boy sits on a park bench smiling up at a girl standing on the bench in pink pajamas. Next to her is another young girl smiling and leaning on the bench. In the background is an image of downtown Los Angeles sky scrapers." title="3 children on park bench"/>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3938" y="829418"/>
            <a:ext cx="681672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2286000" y="5715000"/>
            <a:ext cx="6858000" cy="990600"/>
          </a:xfrm>
          <a:prstGeom prst="rect">
            <a:avLst/>
          </a:prstGeom>
          <a:solidFill>
            <a:srgbClr val="DDDDDD"/>
          </a:solidFill>
          <a:ln w="25400" algn="ctr">
            <a:noFill/>
            <a:miter lim="800000"/>
            <a:headEnd/>
            <a:tailEnd/>
          </a:ln>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sp>
        <p:nvSpPr>
          <p:cNvPr id="2" name="Rectangle 3" title="December 11, 2019"/>
          <p:cNvSpPr/>
          <p:nvPr/>
        </p:nvSpPr>
        <p:spPr>
          <a:xfrm>
            <a:off x="0" y="5715000"/>
            <a:ext cx="2057400" cy="990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smtClean="0">
                <a:solidFill>
                  <a:schemeClr val="tx1">
                    <a:lumMod val="50000"/>
                    <a:lumOff val="50000"/>
                  </a:schemeClr>
                </a:solidFill>
              </a:rPr>
              <a:t>12.11.19</a:t>
            </a:r>
            <a:endParaRPr lang="en-US" dirty="0">
              <a:solidFill>
                <a:schemeClr val="tx1">
                  <a:lumMod val="50000"/>
                  <a:lumOff val="50000"/>
                </a:schemeClr>
              </a:solidFill>
            </a:endParaRPr>
          </a:p>
        </p:txBody>
      </p:sp>
      <p:sp>
        <p:nvSpPr>
          <p:cNvPr id="6" name="Rectangle 5"/>
          <p:cNvSpPr/>
          <p:nvPr/>
        </p:nvSpPr>
        <p:spPr>
          <a:xfrm>
            <a:off x="2362200" y="5715000"/>
            <a:ext cx="67818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dirty="0">
              <a:solidFill>
                <a:schemeClr val="tx1"/>
              </a:solidFill>
            </a:endParaRPr>
          </a:p>
        </p:txBody>
      </p:sp>
      <p:pic>
        <p:nvPicPr>
          <p:cNvPr id="4102" name="Picture 8" descr="USC Program for Environmental &amp; Regional Equity" title="PER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33838"/>
            <a:ext cx="182880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title="Presentation by Manuel Pastor, follow him on twitter @Prof_MPastor"/>
          <p:cNvSpPr/>
          <p:nvPr/>
        </p:nvSpPr>
        <p:spPr>
          <a:xfrm>
            <a:off x="2314575" y="5691188"/>
            <a:ext cx="67818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700" dirty="0">
                <a:solidFill>
                  <a:schemeClr val="tx1"/>
                </a:solidFill>
                <a:ea typeface="ＭＳ Ｐゴシック" pitchFamily="34" charset="-128"/>
              </a:rPr>
              <a:t> </a:t>
            </a:r>
            <a:r>
              <a:rPr lang="en-US" sz="2400" dirty="0">
                <a:solidFill>
                  <a:schemeClr val="tx1"/>
                </a:solidFill>
                <a:ea typeface="ＭＳ Ｐゴシック" pitchFamily="34" charset="-128"/>
              </a:rPr>
              <a:t>MANUEL PASTOR</a:t>
            </a:r>
            <a:r>
              <a:rPr lang="en-US" sz="2000" dirty="0">
                <a:solidFill>
                  <a:schemeClr val="tx1"/>
                </a:solidFill>
                <a:ea typeface="ＭＳ Ｐゴシック" pitchFamily="34" charset="-128"/>
              </a:rPr>
              <a:t>                 </a:t>
            </a:r>
            <a:r>
              <a:rPr lang="en-US" sz="2000" dirty="0">
                <a:solidFill>
                  <a:srgbClr val="0099FF"/>
                </a:solidFill>
                <a:ea typeface="ＭＳ Ｐゴシック" pitchFamily="34" charset="-128"/>
              </a:rPr>
              <a:t>@Prof_MPastor </a:t>
            </a:r>
          </a:p>
        </p:txBody>
      </p:sp>
      <p:pic>
        <p:nvPicPr>
          <p:cNvPr id="410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885" y="5970587"/>
            <a:ext cx="479425" cy="47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title="THE FUTURE OF WORK – AND THE FUTURE FOR US"/>
          <p:cNvSpPr/>
          <p:nvPr/>
        </p:nvSpPr>
        <p:spPr>
          <a:xfrm>
            <a:off x="228600" y="120650"/>
            <a:ext cx="8823325" cy="1200329"/>
          </a:xfrm>
          <a:prstGeom prst="rect">
            <a:avLst/>
          </a:prstGeom>
        </p:spPr>
        <p:txBody>
          <a:bodyPr>
            <a:spAutoFit/>
          </a:bodyPr>
          <a:lstStyle/>
          <a:p>
            <a:pPr eaLnBrk="1" hangingPunct="1">
              <a:defRPr/>
            </a:pPr>
            <a:r>
              <a:rPr lang="en-US" altLang="en-US" sz="36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FUTURE OF WORK – </a:t>
            </a:r>
          </a:p>
          <a:p>
            <a:pPr eaLnBrk="1" hangingPunct="1">
              <a:defRPr/>
            </a:pPr>
            <a:r>
              <a:rPr lang="en-US" altLang="en-US" sz="36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THE FUTURE OF US</a:t>
            </a:r>
            <a:endParaRPr lang="en-US" altLang="en-US" sz="3600" b="1" dirty="0">
              <a:solidFill>
                <a:srgbClr val="8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1528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p:cNvGraphicFramePr>
            <a:graphicFrameLocks noChangeAspect="1"/>
          </p:cNvGraphicFramePr>
          <p:nvPr>
            <p:extLst/>
          </p:nvPr>
        </p:nvGraphicFramePr>
        <p:xfrm>
          <a:off x="457200" y="822960"/>
          <a:ext cx="8229600" cy="5969518"/>
        </p:xfrm>
        <a:graphic>
          <a:graphicData uri="http://schemas.openxmlformats.org/presentationml/2006/ole">
            <mc:AlternateContent xmlns:mc="http://schemas.openxmlformats.org/markup-compatibility/2006">
              <mc:Choice xmlns:v="urn:schemas-microsoft-com:vml" Requires="v">
                <p:oleObj spid="_x0000_s5144" name="Worksheet" r:id="rId4" imgW="8653629" imgH="6276825" progId="Excel.Sheet.12">
                  <p:link updateAutomatic="1"/>
                </p:oleObj>
              </mc:Choice>
              <mc:Fallback>
                <p:oleObj name="Worksheet" r:id="rId4" imgW="8653629" imgH="6276825" progId="Excel.Sheet.12">
                  <p:link updateAutomatic="1"/>
                  <p:pic>
                    <p:nvPicPr>
                      <p:cNvPr id="15" name="Object 14"/>
                      <p:cNvPicPr/>
                      <p:nvPr/>
                    </p:nvPicPr>
                    <p:blipFill>
                      <a:blip r:embed="rId5"/>
                      <a:stretch>
                        <a:fillRect/>
                      </a:stretch>
                    </p:blipFill>
                    <p:spPr>
                      <a:xfrm>
                        <a:off x="457200" y="822960"/>
                        <a:ext cx="8229600" cy="5969518"/>
                      </a:xfrm>
                      <a:prstGeom prst="rect">
                        <a:avLst/>
                      </a:prstGeom>
                    </p:spPr>
                  </p:pic>
                </p:oleObj>
              </mc:Fallback>
            </mc:AlternateContent>
          </a:graphicData>
        </a:graphic>
      </p:graphicFrame>
      <p:sp>
        <p:nvSpPr>
          <p:cNvPr id="2" name="Rectangle 1"/>
          <p:cNvSpPr/>
          <p:nvPr/>
        </p:nvSpPr>
        <p:spPr>
          <a:xfrm>
            <a:off x="1371600" y="2362200"/>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8" name="Rectangle 7"/>
          <p:cNvSpPr/>
          <p:nvPr/>
        </p:nvSpPr>
        <p:spPr>
          <a:xfrm>
            <a:off x="2378075" y="1524000"/>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505200" y="2727325"/>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5519738" y="2684463"/>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7696200" y="3352800"/>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descr="Immigration Status and Family Ripple Effects, Los Angeles County, 2012-2016&#10;&#10;Approximately 20% of residents of Los Angeles COunty are either undocumented or live with a family member who is undocumented." title="A Legacy of Immigration"/>
          <p:cNvSpPr txBox="1">
            <a:spLocks noChangeArrowheads="1"/>
          </p:cNvSpPr>
          <p:nvPr/>
        </p:nvSpPr>
        <p:spPr>
          <a:xfrm>
            <a:off x="192088" y="155575"/>
            <a:ext cx="8723312" cy="685800"/>
          </a:xfrm>
          <a:prstGeom prst="rect">
            <a:avLst/>
          </a:prstGeom>
          <a:noFill/>
        </p:spPr>
        <p:txBody>
          <a:bodyPr lIns="91407" tIns="45704" rIns="91407" bIns="45704"/>
          <a:lstStyle/>
          <a:p>
            <a:pPr>
              <a:lnSpc>
                <a:spcPct val="90000"/>
              </a:lnSpc>
              <a:defRPr/>
            </a:pPr>
            <a:r>
              <a:rPr lang="en-US" sz="2800" kern="0" dirty="0" smtClean="0">
                <a:solidFill>
                  <a:srgbClr val="800000"/>
                </a:solidFill>
                <a:latin typeface="Arial" charset="0"/>
                <a:ea typeface="ＭＳ Ｐゴシック" pitchFamily="-105" charset="-128"/>
                <a:cs typeface="+mj-cs"/>
              </a:rPr>
              <a:t>A LEGACY OF IMMIGRATION</a:t>
            </a:r>
            <a:endParaRPr lang="en-US" sz="2800" kern="0" dirty="0">
              <a:solidFill>
                <a:srgbClr val="800000"/>
              </a:solidFill>
              <a:latin typeface="Arial" charset="0"/>
              <a:ea typeface="ＭＳ Ｐゴシック" pitchFamily="-105" charset="-128"/>
              <a:cs typeface="+mj-cs"/>
            </a:endParaRPr>
          </a:p>
        </p:txBody>
      </p:sp>
      <p:cxnSp>
        <p:nvCxnSpPr>
          <p:cNvPr id="12" name="Straight Connector 11"/>
          <p:cNvCxnSpPr/>
          <p:nvPr/>
        </p:nvCxnSpPr>
        <p:spPr>
          <a:xfrm>
            <a:off x="228600" y="762000"/>
            <a:ext cx="8686800" cy="158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89401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4"/>
          <a:srcRect l="6003" t="994" r="58737" b="91698"/>
          <a:stretch/>
        </p:blipFill>
        <p:spPr>
          <a:xfrm>
            <a:off x="1600201" y="2144316"/>
            <a:ext cx="3714750" cy="558855"/>
          </a:xfrm>
          <a:prstGeom prst="rect">
            <a:avLst/>
          </a:prstGeom>
        </p:spPr>
      </p:pic>
      <p:sp>
        <p:nvSpPr>
          <p:cNvPr id="7" name="Text Placeholder 8"/>
          <p:cNvSpPr txBox="1">
            <a:spLocks/>
          </p:cNvSpPr>
          <p:nvPr/>
        </p:nvSpPr>
        <p:spPr>
          <a:xfrm>
            <a:off x="182880" y="6492240"/>
            <a:ext cx="6457951" cy="18716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600" kern="0" dirty="0">
                <a:latin typeface="Arial" panose="020B0604020202020204" pitchFamily="34" charset="0"/>
                <a:cs typeface="Arial" panose="020B0604020202020204" pitchFamily="34" charset="0"/>
              </a:rPr>
              <a:t>Note: The “equity dividend” is calculated using data from IPUMS for </a:t>
            </a:r>
            <a:r>
              <a:rPr lang="en-US" sz="600" kern="0" dirty="0" smtClean="0">
                <a:latin typeface="Arial" panose="020B0604020202020204" pitchFamily="34" charset="0"/>
                <a:cs typeface="Arial" panose="020B0604020202020204" pitchFamily="34" charset="0"/>
              </a:rPr>
              <a:t>2011 </a:t>
            </a:r>
            <a:r>
              <a:rPr lang="en-US" sz="600" kern="0" dirty="0">
                <a:latin typeface="Arial" panose="020B0604020202020204" pitchFamily="34" charset="0"/>
                <a:cs typeface="Arial" panose="020B0604020202020204" pitchFamily="34" charset="0"/>
              </a:rPr>
              <a:t>through </a:t>
            </a:r>
            <a:r>
              <a:rPr lang="en-US" sz="600" kern="0" dirty="0" smtClean="0">
                <a:latin typeface="Arial" panose="020B0604020202020204" pitchFamily="34" charset="0"/>
                <a:cs typeface="Arial" panose="020B0604020202020204" pitchFamily="34" charset="0"/>
              </a:rPr>
              <a:t>2015 </a:t>
            </a:r>
            <a:r>
              <a:rPr lang="en-US" sz="600" kern="0" dirty="0">
                <a:latin typeface="Arial" panose="020B0604020202020204" pitchFamily="34" charset="0"/>
                <a:cs typeface="Arial" panose="020B0604020202020204" pitchFamily="34" charset="0"/>
              </a:rPr>
              <a:t>and is then applied to estimated GDP in </a:t>
            </a:r>
            <a:r>
              <a:rPr lang="en-US" sz="600" kern="0" dirty="0" smtClean="0">
                <a:latin typeface="Arial" panose="020B0604020202020204" pitchFamily="34" charset="0"/>
                <a:cs typeface="Arial" panose="020B0604020202020204" pitchFamily="34" charset="0"/>
              </a:rPr>
              <a:t>2015. </a:t>
            </a:r>
            <a:endParaRPr lang="en-US" sz="600" kern="0" dirty="0">
              <a:latin typeface="Arial" panose="020B0604020202020204" pitchFamily="34" charset="0"/>
              <a:cs typeface="Arial" panose="020B0604020202020204" pitchFamily="34" charset="0"/>
            </a:endParaRPr>
          </a:p>
        </p:txBody>
      </p:sp>
      <p:cxnSp>
        <p:nvCxnSpPr>
          <p:cNvPr id="8" name="Straight Connector 7"/>
          <p:cNvCxnSpPr/>
          <p:nvPr/>
        </p:nvCxnSpPr>
        <p:spPr>
          <a:xfrm>
            <a:off x="228600" y="762000"/>
            <a:ext cx="8686800" cy="158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Rectangle 2"/>
          <p:cNvSpPr txBox="1">
            <a:spLocks noChangeArrowheads="1"/>
          </p:cNvSpPr>
          <p:nvPr/>
        </p:nvSpPr>
        <p:spPr>
          <a:xfrm>
            <a:off x="192088" y="155575"/>
            <a:ext cx="8723312" cy="685800"/>
          </a:xfrm>
          <a:prstGeom prst="rect">
            <a:avLst/>
          </a:prstGeom>
          <a:noFill/>
        </p:spPr>
        <p:txBody>
          <a:bodyPr lIns="91407" tIns="45704" rIns="91407" bIns="45704"/>
          <a:lstStyle/>
          <a:p>
            <a:pPr>
              <a:lnSpc>
                <a:spcPct val="90000"/>
              </a:lnSpc>
              <a:defRPr/>
            </a:pPr>
            <a:r>
              <a:rPr lang="en-US" sz="2800" kern="0" dirty="0" smtClean="0">
                <a:solidFill>
                  <a:srgbClr val="800000"/>
                </a:solidFill>
                <a:latin typeface="Arial" charset="0"/>
                <a:ea typeface="ＭＳ Ｐゴシック" pitchFamily="-105" charset="-128"/>
                <a:cs typeface="+mj-cs"/>
              </a:rPr>
              <a:t>WHAT WE CAN GAIN</a:t>
            </a:r>
            <a:endParaRPr lang="en-US" sz="2800" kern="0" dirty="0">
              <a:solidFill>
                <a:srgbClr val="800000"/>
              </a:solidFill>
              <a:latin typeface="Arial" charset="0"/>
              <a:ea typeface="ＭＳ Ｐゴシック" pitchFamily="-105" charset="-128"/>
              <a:cs typeface="+mj-cs"/>
            </a:endParaRPr>
          </a:p>
        </p:txBody>
      </p:sp>
      <p:graphicFrame>
        <p:nvGraphicFramePr>
          <p:cNvPr id="3" name="Object 2" descr="Estimated &quot;Equity Dividend for California, 2015&quot;&#10;&#10;Actual $2506&#10;Projected (age-adjusted gain if we close racial gaps in income/employment)&#10;&#10;A potential $875 billion per year GDP boost from racial equity" title="What Can We gain?"/>
          <p:cNvGraphicFramePr>
            <a:graphicFrameLocks noChangeAspect="1"/>
          </p:cNvGraphicFramePr>
          <p:nvPr>
            <p:extLst>
              <p:ext uri="{D42A27DB-BD31-4B8C-83A1-F6EECF244321}">
                <p14:modId xmlns:p14="http://schemas.microsoft.com/office/powerpoint/2010/main" val="3805166375"/>
              </p:ext>
            </p:extLst>
          </p:nvPr>
        </p:nvGraphicFramePr>
        <p:xfrm>
          <a:off x="263525" y="989013"/>
          <a:ext cx="7381875" cy="5381625"/>
        </p:xfrm>
        <a:graphic>
          <a:graphicData uri="http://schemas.openxmlformats.org/presentationml/2006/ole">
            <mc:AlternateContent xmlns:mc="http://schemas.openxmlformats.org/markup-compatibility/2006">
              <mc:Choice xmlns:v="urn:schemas-microsoft-com:vml" Requires="v">
                <p:oleObj spid="_x0000_s7189" name="Worksheet" r:id="rId5" imgW="8763072" imgH="6385393" progId="Excel.Sheet.12">
                  <p:link updateAutomatic="1"/>
                </p:oleObj>
              </mc:Choice>
              <mc:Fallback>
                <p:oleObj name="Worksheet" r:id="rId5" imgW="8763072" imgH="6385393" progId="Excel.Sheet.12">
                  <p:link updateAutomatic="1"/>
                  <p:pic>
                    <p:nvPicPr>
                      <p:cNvPr id="0" name=""/>
                      <p:cNvPicPr/>
                      <p:nvPr/>
                    </p:nvPicPr>
                    <p:blipFill>
                      <a:blip r:embed="rId6"/>
                      <a:stretch>
                        <a:fillRect/>
                      </a:stretch>
                    </p:blipFill>
                    <p:spPr>
                      <a:xfrm>
                        <a:off x="263525" y="989013"/>
                        <a:ext cx="7381875" cy="5381625"/>
                      </a:xfrm>
                      <a:prstGeom prst="rect">
                        <a:avLst/>
                      </a:prstGeom>
                    </p:spPr>
                  </p:pic>
                </p:oleObj>
              </mc:Fallback>
            </mc:AlternateContent>
          </a:graphicData>
        </a:graphic>
      </p:graphicFrame>
      <p:sp>
        <p:nvSpPr>
          <p:cNvPr id="13" name="Text Placeholder 1"/>
          <p:cNvSpPr txBox="1">
            <a:spLocks/>
          </p:cNvSpPr>
          <p:nvPr/>
        </p:nvSpPr>
        <p:spPr>
          <a:xfrm>
            <a:off x="7291137" y="3128211"/>
            <a:ext cx="1468854" cy="16475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800" i="1" kern="0" dirty="0">
                <a:solidFill>
                  <a:srgbClr val="800000"/>
                </a:solidFill>
              </a:rPr>
              <a:t>A potential </a:t>
            </a:r>
            <a:r>
              <a:rPr lang="en-US" sz="1800" i="1" kern="0" dirty="0" smtClean="0">
                <a:solidFill>
                  <a:srgbClr val="800000"/>
                </a:solidFill>
              </a:rPr>
              <a:t>$875 billion </a:t>
            </a:r>
            <a:r>
              <a:rPr lang="en-US" sz="1800" i="1" kern="0" dirty="0">
                <a:solidFill>
                  <a:srgbClr val="800000"/>
                </a:solidFill>
              </a:rPr>
              <a:t>per year GDP boost from racial equity</a:t>
            </a:r>
          </a:p>
        </p:txBody>
      </p:sp>
    </p:spTree>
    <p:extLst>
      <p:ext uri="{BB962C8B-B14F-4D97-AF65-F5344CB8AC3E}">
        <p14:creationId xmlns:p14="http://schemas.microsoft.com/office/powerpoint/2010/main" val="38321691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descr="BAR CHART:&#10;U.S. and California, 1980 to 2012 - 2016&#10;&#10;California is represented by an orange colored bar.&#10;&#10;United States is represented by a grey colored bar.&#10;&#10;10th Percentile: &#10;California - 19%&#10;United States - 12%&#10;&#10;20th percentile:&#10;California - 20%&#10;United States: - 10%&#10;&#10;50th percentile:&#10;California: -4%&#10;United States: -7%&#10;&#10;80th percentile:&#10;California: 16%&#10;United States: 7%&#10;&#10;90th Percentile:&#10;California 30%&#10;united States: 19%" title="Income Percentiles, Earned Income for Full-Time Workers 25 - 64 in 2010 dollars"/>
          <p:cNvGraphicFramePr>
            <a:graphicFrameLocks noChangeAspect="1"/>
          </p:cNvGraphicFramePr>
          <p:nvPr>
            <p:extLst>
              <p:ext uri="{D42A27DB-BD31-4B8C-83A1-F6EECF244321}">
                <p14:modId xmlns:p14="http://schemas.microsoft.com/office/powerpoint/2010/main" val="2785785206"/>
              </p:ext>
            </p:extLst>
          </p:nvPr>
        </p:nvGraphicFramePr>
        <p:xfrm>
          <a:off x="457200" y="822960"/>
          <a:ext cx="8229600" cy="5994510"/>
        </p:xfrm>
        <a:graphic>
          <a:graphicData uri="http://schemas.openxmlformats.org/presentationml/2006/ole">
            <mc:AlternateContent xmlns:mc="http://schemas.openxmlformats.org/markup-compatibility/2006">
              <mc:Choice xmlns:v="urn:schemas-microsoft-com:vml" Requires="v">
                <p:oleObj spid="_x0000_s1049" name="Worksheet" r:id="rId3" imgW="8767730" imgH="6386687" progId="Excel.Sheet.12">
                  <p:link updateAutomatic="1"/>
                </p:oleObj>
              </mc:Choice>
              <mc:Fallback>
                <p:oleObj name="Worksheet" r:id="rId3" imgW="8767730" imgH="6386687" progId="Excel.Sheet.12">
                  <p:link updateAutomatic="1"/>
                  <p:pic>
                    <p:nvPicPr>
                      <p:cNvPr id="2" name="Object 1"/>
                      <p:cNvPicPr/>
                      <p:nvPr/>
                    </p:nvPicPr>
                    <p:blipFill>
                      <a:blip r:embed="rId4"/>
                      <a:stretch>
                        <a:fillRect/>
                      </a:stretch>
                    </p:blipFill>
                    <p:spPr>
                      <a:xfrm>
                        <a:off x="457200" y="822960"/>
                        <a:ext cx="8229600" cy="5994510"/>
                      </a:xfrm>
                      <a:prstGeom prst="rect">
                        <a:avLst/>
                      </a:prstGeom>
                    </p:spPr>
                  </p:pic>
                </p:oleObj>
              </mc:Fallback>
            </mc:AlternateContent>
          </a:graphicData>
        </a:graphic>
      </p:graphicFrame>
      <p:sp>
        <p:nvSpPr>
          <p:cNvPr id="3" name="Rectangle 2" title="A Widening Wage Divide"/>
          <p:cNvSpPr txBox="1">
            <a:spLocks noChangeArrowheads="1"/>
          </p:cNvSpPr>
          <p:nvPr/>
        </p:nvSpPr>
        <p:spPr>
          <a:xfrm>
            <a:off x="192088" y="155575"/>
            <a:ext cx="8723312" cy="685800"/>
          </a:xfrm>
          <a:prstGeom prst="rect">
            <a:avLst/>
          </a:prstGeom>
          <a:noFill/>
        </p:spPr>
        <p:txBody>
          <a:bodyPr lIns="91407" tIns="45704" rIns="91407" bIns="45704"/>
          <a:lstStyle/>
          <a:p>
            <a:pPr>
              <a:lnSpc>
                <a:spcPct val="90000"/>
              </a:lnSpc>
              <a:defRPr/>
            </a:pPr>
            <a:r>
              <a:rPr lang="en-US" sz="2800" kern="0" dirty="0" smtClean="0">
                <a:solidFill>
                  <a:srgbClr val="800000"/>
                </a:solidFill>
                <a:latin typeface="Arial" charset="0"/>
                <a:ea typeface="ＭＳ Ｐゴシック" pitchFamily="-105" charset="-128"/>
                <a:cs typeface="+mj-cs"/>
              </a:rPr>
              <a:t>A WIDENING WAGE DIVIDE</a:t>
            </a:r>
            <a:endParaRPr lang="en-US" sz="2800" kern="0" dirty="0">
              <a:solidFill>
                <a:srgbClr val="800000"/>
              </a:solidFill>
              <a:latin typeface="Arial" charset="0"/>
              <a:ea typeface="ＭＳ Ｐゴシック" pitchFamily="-105" charset="-128"/>
              <a:cs typeface="+mj-cs"/>
            </a:endParaRPr>
          </a:p>
        </p:txBody>
      </p:sp>
      <p:cxnSp>
        <p:nvCxnSpPr>
          <p:cNvPr id="4" name="Straight Connector 3"/>
          <p:cNvCxnSpPr/>
          <p:nvPr/>
        </p:nvCxnSpPr>
        <p:spPr>
          <a:xfrm>
            <a:off x="228600" y="762000"/>
            <a:ext cx="8686800" cy="158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899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descr="U.S.&#10;Hourly Compensation 14%&#10;Productivity 72%&#10;&#10;California&#10;Hourly Compensation 5%&#10;Productivity 96%" title="Producitvity Gains and Compensation Performance, United States and California from 1979 to 2016"/>
          <p:cNvGraphicFramePr>
            <a:graphicFrameLocks noChangeAspect="1"/>
          </p:cNvGraphicFramePr>
          <p:nvPr>
            <p:extLst>
              <p:ext uri="{D42A27DB-BD31-4B8C-83A1-F6EECF244321}">
                <p14:modId xmlns:p14="http://schemas.microsoft.com/office/powerpoint/2010/main" val="3283362165"/>
              </p:ext>
            </p:extLst>
          </p:nvPr>
        </p:nvGraphicFramePr>
        <p:xfrm>
          <a:off x="457200" y="822960"/>
          <a:ext cx="8229600" cy="5997712"/>
        </p:xfrm>
        <a:graphic>
          <a:graphicData uri="http://schemas.openxmlformats.org/presentationml/2006/ole">
            <mc:AlternateContent xmlns:mc="http://schemas.openxmlformats.org/markup-compatibility/2006">
              <mc:Choice xmlns:v="urn:schemas-microsoft-com:vml" Requires="v">
                <p:oleObj spid="_x0000_s10256" name="Worksheet" r:id="rId3" imgW="8763072" imgH="6385393" progId="Excel.Sheet.12">
                  <p:link updateAutomatic="1"/>
                </p:oleObj>
              </mc:Choice>
              <mc:Fallback>
                <p:oleObj name="Worksheet" r:id="rId3" imgW="8763072" imgH="6385393" progId="Excel.Sheet.12">
                  <p:link updateAutomatic="1"/>
                  <p:pic>
                    <p:nvPicPr>
                      <p:cNvPr id="0" name=""/>
                      <p:cNvPicPr/>
                      <p:nvPr/>
                    </p:nvPicPr>
                    <p:blipFill>
                      <a:blip r:embed="rId4"/>
                      <a:stretch>
                        <a:fillRect/>
                      </a:stretch>
                    </p:blipFill>
                    <p:spPr>
                      <a:xfrm>
                        <a:off x="457200" y="822960"/>
                        <a:ext cx="8229600" cy="5997712"/>
                      </a:xfrm>
                      <a:prstGeom prst="rect">
                        <a:avLst/>
                      </a:prstGeom>
                    </p:spPr>
                  </p:pic>
                </p:oleObj>
              </mc:Fallback>
            </mc:AlternateContent>
          </a:graphicData>
        </a:graphic>
      </p:graphicFrame>
      <p:sp>
        <p:nvSpPr>
          <p:cNvPr id="3" name="Rectangle 2" title="A Widening Wage Divide"/>
          <p:cNvSpPr txBox="1">
            <a:spLocks noChangeArrowheads="1"/>
          </p:cNvSpPr>
          <p:nvPr/>
        </p:nvSpPr>
        <p:spPr>
          <a:xfrm>
            <a:off x="192088" y="155575"/>
            <a:ext cx="8723312" cy="685800"/>
          </a:xfrm>
          <a:prstGeom prst="rect">
            <a:avLst/>
          </a:prstGeom>
          <a:noFill/>
        </p:spPr>
        <p:txBody>
          <a:bodyPr lIns="91407" tIns="45704" rIns="91407" bIns="45704"/>
          <a:lstStyle/>
          <a:p>
            <a:pPr>
              <a:lnSpc>
                <a:spcPct val="90000"/>
              </a:lnSpc>
              <a:defRPr/>
            </a:pPr>
            <a:r>
              <a:rPr lang="en-US" sz="2800" kern="0" dirty="0" smtClean="0">
                <a:solidFill>
                  <a:srgbClr val="800000"/>
                </a:solidFill>
                <a:latin typeface="Arial" charset="0"/>
                <a:ea typeface="ＭＳ Ｐゴシック" pitchFamily="-105" charset="-128"/>
                <a:cs typeface="+mj-cs"/>
              </a:rPr>
              <a:t>A WIDENING WAGE DIVIDE</a:t>
            </a:r>
            <a:endParaRPr lang="en-US" sz="2800" kern="0" dirty="0">
              <a:solidFill>
                <a:srgbClr val="800000"/>
              </a:solidFill>
              <a:latin typeface="Arial" charset="0"/>
              <a:ea typeface="ＭＳ Ｐゴシック" pitchFamily="-105" charset="-128"/>
              <a:cs typeface="+mj-cs"/>
            </a:endParaRPr>
          </a:p>
        </p:txBody>
      </p:sp>
      <p:cxnSp>
        <p:nvCxnSpPr>
          <p:cNvPr id="4" name="Straight Connector 3"/>
          <p:cNvCxnSpPr/>
          <p:nvPr/>
        </p:nvCxnSpPr>
        <p:spPr>
          <a:xfrm>
            <a:off x="228600" y="762000"/>
            <a:ext cx="8686800" cy="158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645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descr="Broken down by male and female.&#10;&#10;White males: 14%&#10;White females: 18%&#10;&#10;Black males: 24%&#10;Black females: 27%&#10;&#10;Latino males: 45%&#10;Latino females: 49%&#10;&#10;AAPI males: 21%&#10;AAPI females: 24%&#10;&#10;Native American males: 24%&#10;Native American females: 32%" title="Share of Full-Time Workers Making less than $15 an hour, California 2015"/>
          <p:cNvGraphicFramePr>
            <a:graphicFrameLocks noChangeAspect="1"/>
          </p:cNvGraphicFramePr>
          <p:nvPr>
            <p:extLst>
              <p:ext uri="{D42A27DB-BD31-4B8C-83A1-F6EECF244321}">
                <p14:modId xmlns:p14="http://schemas.microsoft.com/office/powerpoint/2010/main" val="2686850361"/>
              </p:ext>
            </p:extLst>
          </p:nvPr>
        </p:nvGraphicFramePr>
        <p:xfrm>
          <a:off x="685800" y="841375"/>
          <a:ext cx="8229600" cy="5972804"/>
        </p:xfrm>
        <a:graphic>
          <a:graphicData uri="http://schemas.openxmlformats.org/presentationml/2006/ole">
            <mc:AlternateContent xmlns:mc="http://schemas.openxmlformats.org/markup-compatibility/2006">
              <mc:Choice xmlns:v="urn:schemas-microsoft-com:vml" Requires="v">
                <p:oleObj spid="_x0000_s6168" name="Worksheet" r:id="rId3" imgW="8648715" imgH="6276825" progId="Excel.Sheet.12">
                  <p:link updateAutomatic="1"/>
                </p:oleObj>
              </mc:Choice>
              <mc:Fallback>
                <p:oleObj name="Worksheet" r:id="rId3" imgW="8648715" imgH="6276825" progId="Excel.Sheet.12">
                  <p:link updateAutomatic="1"/>
                  <p:pic>
                    <p:nvPicPr>
                      <p:cNvPr id="0" name=""/>
                      <p:cNvPicPr/>
                      <p:nvPr/>
                    </p:nvPicPr>
                    <p:blipFill>
                      <a:blip r:embed="rId4"/>
                      <a:stretch>
                        <a:fillRect/>
                      </a:stretch>
                    </p:blipFill>
                    <p:spPr>
                      <a:xfrm>
                        <a:off x="685800" y="841375"/>
                        <a:ext cx="8229600" cy="5972804"/>
                      </a:xfrm>
                      <a:prstGeom prst="rect">
                        <a:avLst/>
                      </a:prstGeom>
                    </p:spPr>
                  </p:pic>
                </p:oleObj>
              </mc:Fallback>
            </mc:AlternateContent>
          </a:graphicData>
        </a:graphic>
      </p:graphicFrame>
      <p:sp>
        <p:nvSpPr>
          <p:cNvPr id="4" name="Rectangle 2" title="Persistent Racial Gaps"/>
          <p:cNvSpPr txBox="1">
            <a:spLocks noChangeArrowheads="1"/>
          </p:cNvSpPr>
          <p:nvPr/>
        </p:nvSpPr>
        <p:spPr>
          <a:xfrm>
            <a:off x="192088" y="155575"/>
            <a:ext cx="8723312" cy="685800"/>
          </a:xfrm>
          <a:prstGeom prst="rect">
            <a:avLst/>
          </a:prstGeom>
          <a:noFill/>
        </p:spPr>
        <p:txBody>
          <a:bodyPr lIns="91407" tIns="45704" rIns="91407" bIns="45704"/>
          <a:lstStyle/>
          <a:p>
            <a:pPr>
              <a:lnSpc>
                <a:spcPct val="90000"/>
              </a:lnSpc>
              <a:defRPr/>
            </a:pPr>
            <a:r>
              <a:rPr lang="en-US" sz="2800" kern="0" dirty="0">
                <a:solidFill>
                  <a:srgbClr val="800000"/>
                </a:solidFill>
                <a:latin typeface="Arial" charset="0"/>
                <a:ea typeface="ＭＳ Ｐゴシック" pitchFamily="-105" charset="-128"/>
                <a:cs typeface="+mj-cs"/>
              </a:rPr>
              <a:t>PERSISTENT </a:t>
            </a:r>
            <a:r>
              <a:rPr lang="en-US" sz="2800" kern="0" dirty="0" smtClean="0">
                <a:solidFill>
                  <a:srgbClr val="800000"/>
                </a:solidFill>
                <a:latin typeface="Arial" charset="0"/>
                <a:ea typeface="ＭＳ Ｐゴシック" pitchFamily="-105" charset="-128"/>
                <a:cs typeface="+mj-cs"/>
              </a:rPr>
              <a:t>RACIAL </a:t>
            </a:r>
            <a:r>
              <a:rPr lang="en-US" sz="2800" kern="0" dirty="0">
                <a:solidFill>
                  <a:srgbClr val="800000"/>
                </a:solidFill>
                <a:latin typeface="Arial" charset="0"/>
                <a:ea typeface="ＭＳ Ｐゴシック" pitchFamily="-105" charset="-128"/>
                <a:cs typeface="+mj-cs"/>
              </a:rPr>
              <a:t>GAPS </a:t>
            </a:r>
          </a:p>
        </p:txBody>
      </p:sp>
      <p:cxnSp>
        <p:nvCxnSpPr>
          <p:cNvPr id="5" name="Straight Connector 4"/>
          <p:cNvCxnSpPr/>
          <p:nvPr/>
        </p:nvCxnSpPr>
        <p:spPr>
          <a:xfrm>
            <a:off x="228600" y="762000"/>
            <a:ext cx="8686800" cy="158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971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544520509"/>
              </p:ext>
            </p:extLst>
          </p:nvPr>
        </p:nvGraphicFramePr>
        <p:xfrm>
          <a:off x="488462" y="762000"/>
          <a:ext cx="8229600" cy="5994510"/>
        </p:xfrm>
        <a:graphic>
          <a:graphicData uri="http://schemas.openxmlformats.org/presentationml/2006/ole">
            <mc:AlternateContent xmlns:mc="http://schemas.openxmlformats.org/markup-compatibility/2006">
              <mc:Choice xmlns:v="urn:schemas-microsoft-com:vml" Requires="v">
                <p:oleObj spid="_x0000_s8212" name="Worksheet" r:id="rId3" imgW="8767730" imgH="6386687" progId="Excel.Sheet.12">
                  <p:link updateAutomatic="1"/>
                </p:oleObj>
              </mc:Choice>
              <mc:Fallback>
                <p:oleObj name="Worksheet" r:id="rId3" imgW="8767730" imgH="6386687" progId="Excel.Sheet.12">
                  <p:link updateAutomatic="1"/>
                  <p:pic>
                    <p:nvPicPr>
                      <p:cNvPr id="2" name="Object 1"/>
                      <p:cNvPicPr/>
                      <p:nvPr/>
                    </p:nvPicPr>
                    <p:blipFill>
                      <a:blip r:embed="rId4"/>
                      <a:stretch>
                        <a:fillRect/>
                      </a:stretch>
                    </p:blipFill>
                    <p:spPr>
                      <a:xfrm>
                        <a:off x="488462" y="762000"/>
                        <a:ext cx="8229600" cy="5994510"/>
                      </a:xfrm>
                      <a:prstGeom prst="rect">
                        <a:avLst/>
                      </a:prstGeom>
                    </p:spPr>
                  </p:pic>
                </p:oleObj>
              </mc:Fallback>
            </mc:AlternateContent>
          </a:graphicData>
        </a:graphic>
      </p:graphicFrame>
      <p:sp>
        <p:nvSpPr>
          <p:cNvPr id="3" name="Rectangle 2" title="It's Not Just Education"/>
          <p:cNvSpPr txBox="1">
            <a:spLocks noChangeArrowheads="1"/>
          </p:cNvSpPr>
          <p:nvPr/>
        </p:nvSpPr>
        <p:spPr>
          <a:xfrm>
            <a:off x="192088" y="155575"/>
            <a:ext cx="8723312" cy="685800"/>
          </a:xfrm>
          <a:prstGeom prst="rect">
            <a:avLst/>
          </a:prstGeom>
          <a:noFill/>
        </p:spPr>
        <p:txBody>
          <a:bodyPr lIns="91407" tIns="45704" rIns="91407" bIns="45704"/>
          <a:lstStyle/>
          <a:p>
            <a:pPr>
              <a:lnSpc>
                <a:spcPct val="90000"/>
              </a:lnSpc>
              <a:defRPr/>
            </a:pPr>
            <a:r>
              <a:rPr lang="en-US" sz="2800" kern="0" dirty="0" smtClean="0">
                <a:solidFill>
                  <a:srgbClr val="800000"/>
                </a:solidFill>
                <a:latin typeface="Arial" charset="0"/>
                <a:ea typeface="ＭＳ Ｐゴシック" pitchFamily="-105" charset="-128"/>
                <a:cs typeface="+mj-cs"/>
              </a:rPr>
              <a:t>IT’S NOT JUST EDUCATION</a:t>
            </a:r>
            <a:endParaRPr lang="en-US" sz="2800" kern="0" dirty="0">
              <a:solidFill>
                <a:srgbClr val="800000"/>
              </a:solidFill>
              <a:latin typeface="Arial" charset="0"/>
              <a:ea typeface="ＭＳ Ｐゴシック" pitchFamily="-105" charset="-128"/>
              <a:cs typeface="+mj-cs"/>
            </a:endParaRPr>
          </a:p>
        </p:txBody>
      </p:sp>
      <p:cxnSp>
        <p:nvCxnSpPr>
          <p:cNvPr id="4" name="Straight Connector 3"/>
          <p:cNvCxnSpPr/>
          <p:nvPr/>
        </p:nvCxnSpPr>
        <p:spPr>
          <a:xfrm>
            <a:off x="228600" y="762000"/>
            <a:ext cx="8686800" cy="158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847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descr="in 2016 dollars, ages 25 - 26&#10;California 2012-2016&#10;&#10;Less than a high school diploma&#10;White: $18&#10;Black: $15&#10;Latino: $12&#10;Asian or Pacific Island: $12&#10;&#10;High School Diploma, No College&#10;White: $21&#10;Black: $17&#10;Latino: $15&#10;Asian or Pacific Island: $15&#10;&#10;Some college, No Degree&#10;White: $25&#10;Black: $20&#10;Latino: $19&#10;Asian or Pacific Island: $20&#10;&#10;AA Degree, No BA&#10;White: $27&#10;Black: $22&#10;Latino: $&#10;Asian or Pacific Island: $23&#10;&#10;BA Degree or Higher&#10;White: $38&#10;Black: $30&#10;Latino: $28&#10;Asian or Pacific Island: $38" title="Median wages by education level "/>
          <p:cNvGraphicFramePr>
            <a:graphicFrameLocks noChangeAspect="1"/>
          </p:cNvGraphicFramePr>
          <p:nvPr>
            <p:extLst>
              <p:ext uri="{D42A27DB-BD31-4B8C-83A1-F6EECF244321}">
                <p14:modId xmlns:p14="http://schemas.microsoft.com/office/powerpoint/2010/main" val="951142522"/>
              </p:ext>
            </p:extLst>
          </p:nvPr>
        </p:nvGraphicFramePr>
        <p:xfrm>
          <a:off x="449384" y="762000"/>
          <a:ext cx="8229600" cy="5994510"/>
        </p:xfrm>
        <a:graphic>
          <a:graphicData uri="http://schemas.openxmlformats.org/presentationml/2006/ole">
            <mc:AlternateContent xmlns:mc="http://schemas.openxmlformats.org/markup-compatibility/2006">
              <mc:Choice xmlns:v="urn:schemas-microsoft-com:vml" Requires="v">
                <p:oleObj spid="_x0000_s9236" name="Worksheet" r:id="rId3" imgW="8767730" imgH="6386687" progId="Excel.Sheet.12">
                  <p:link updateAutomatic="1"/>
                </p:oleObj>
              </mc:Choice>
              <mc:Fallback>
                <p:oleObj name="Worksheet" r:id="rId3" imgW="8767730" imgH="6386687" progId="Excel.Sheet.12">
                  <p:link updateAutomatic="1"/>
                  <p:pic>
                    <p:nvPicPr>
                      <p:cNvPr id="2" name="Object 1"/>
                      <p:cNvPicPr/>
                      <p:nvPr/>
                    </p:nvPicPr>
                    <p:blipFill>
                      <a:blip r:embed="rId4"/>
                      <a:stretch>
                        <a:fillRect/>
                      </a:stretch>
                    </p:blipFill>
                    <p:spPr>
                      <a:xfrm>
                        <a:off x="449384" y="762000"/>
                        <a:ext cx="8229600" cy="5994510"/>
                      </a:xfrm>
                      <a:prstGeom prst="rect">
                        <a:avLst/>
                      </a:prstGeom>
                    </p:spPr>
                  </p:pic>
                </p:oleObj>
              </mc:Fallback>
            </mc:AlternateContent>
          </a:graphicData>
        </a:graphic>
      </p:graphicFrame>
      <p:sp>
        <p:nvSpPr>
          <p:cNvPr id="3" name="Rectangle 2" title="It's Not Just Education"/>
          <p:cNvSpPr txBox="1">
            <a:spLocks noChangeArrowheads="1"/>
          </p:cNvSpPr>
          <p:nvPr/>
        </p:nvSpPr>
        <p:spPr>
          <a:xfrm>
            <a:off x="192088" y="155575"/>
            <a:ext cx="8723312" cy="685800"/>
          </a:xfrm>
          <a:prstGeom prst="rect">
            <a:avLst/>
          </a:prstGeom>
          <a:noFill/>
        </p:spPr>
        <p:txBody>
          <a:bodyPr lIns="91407" tIns="45704" rIns="91407" bIns="45704"/>
          <a:lstStyle/>
          <a:p>
            <a:pPr>
              <a:lnSpc>
                <a:spcPct val="90000"/>
              </a:lnSpc>
              <a:defRPr/>
            </a:pPr>
            <a:r>
              <a:rPr lang="en-US" sz="2800" kern="0" dirty="0" smtClean="0">
                <a:solidFill>
                  <a:srgbClr val="800000"/>
                </a:solidFill>
                <a:latin typeface="Arial" charset="0"/>
                <a:ea typeface="ＭＳ Ｐゴシック" pitchFamily="-105" charset="-128"/>
                <a:cs typeface="+mj-cs"/>
              </a:rPr>
              <a:t>IT’S NOT JUST EDUCATION</a:t>
            </a:r>
            <a:endParaRPr lang="en-US" sz="2800" kern="0" dirty="0">
              <a:solidFill>
                <a:srgbClr val="800000"/>
              </a:solidFill>
              <a:latin typeface="Arial" charset="0"/>
              <a:ea typeface="ＭＳ Ｐゴシック" pitchFamily="-105" charset="-128"/>
              <a:cs typeface="+mj-cs"/>
            </a:endParaRPr>
          </a:p>
        </p:txBody>
      </p:sp>
      <p:cxnSp>
        <p:nvCxnSpPr>
          <p:cNvPr id="4" name="Straight Connector 3"/>
          <p:cNvCxnSpPr/>
          <p:nvPr/>
        </p:nvCxnSpPr>
        <p:spPr>
          <a:xfrm>
            <a:off x="228600" y="762000"/>
            <a:ext cx="8686800" cy="158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757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descr="Los Angeles County, 2012-2016&#10;White $75,883&#10;Black $41,000&#10;Latino $46,059&#10;API $67,948&#10;Native American $49,600&#10;Other or Mixed Race $65,897&#10;" title="Median Household Income by Race/Ethnicity"/>
          <p:cNvGraphicFramePr>
            <a:graphicFrameLocks noChangeAspect="1"/>
          </p:cNvGraphicFramePr>
          <p:nvPr>
            <p:extLst>
              <p:ext uri="{D42A27DB-BD31-4B8C-83A1-F6EECF244321}">
                <p14:modId xmlns:p14="http://schemas.microsoft.com/office/powerpoint/2010/main" val="170027137"/>
              </p:ext>
            </p:extLst>
          </p:nvPr>
        </p:nvGraphicFramePr>
        <p:xfrm>
          <a:off x="381367" y="668582"/>
          <a:ext cx="8334375" cy="6070600"/>
        </p:xfrm>
        <a:graphic>
          <a:graphicData uri="http://schemas.openxmlformats.org/presentationml/2006/ole">
            <mc:AlternateContent xmlns:mc="http://schemas.openxmlformats.org/markup-compatibility/2006">
              <mc:Choice xmlns:v="urn:schemas-microsoft-com:vml" Requires="v">
                <p:oleObj spid="_x0000_s2073" name="Worksheet" r:id="rId3" imgW="8767709" imgH="6386366" progId="Excel.Sheet.12">
                  <p:link updateAutomatic="1"/>
                </p:oleObj>
              </mc:Choice>
              <mc:Fallback>
                <p:oleObj name="Worksheet" r:id="rId3" imgW="8767709" imgH="6386366" progId="Excel.Sheet.12">
                  <p:link updateAutomatic="1"/>
                  <p:pic>
                    <p:nvPicPr>
                      <p:cNvPr id="2" name="Object 1"/>
                      <p:cNvPicPr/>
                      <p:nvPr/>
                    </p:nvPicPr>
                    <p:blipFill>
                      <a:blip r:embed="rId4"/>
                      <a:stretch>
                        <a:fillRect/>
                      </a:stretch>
                    </p:blipFill>
                    <p:spPr>
                      <a:xfrm>
                        <a:off x="381367" y="668582"/>
                        <a:ext cx="8334375" cy="6070600"/>
                      </a:xfrm>
                      <a:prstGeom prst="rect">
                        <a:avLst/>
                      </a:prstGeom>
                    </p:spPr>
                  </p:pic>
                </p:oleObj>
              </mc:Fallback>
            </mc:AlternateContent>
          </a:graphicData>
        </a:graphic>
      </p:graphicFrame>
      <p:sp>
        <p:nvSpPr>
          <p:cNvPr id="4" name="Rectangle 2" title="Racial Inequality Today"/>
          <p:cNvSpPr txBox="1">
            <a:spLocks noChangeArrowheads="1"/>
          </p:cNvSpPr>
          <p:nvPr/>
        </p:nvSpPr>
        <p:spPr>
          <a:xfrm>
            <a:off x="192088" y="155575"/>
            <a:ext cx="8723312" cy="685800"/>
          </a:xfrm>
          <a:prstGeom prst="rect">
            <a:avLst/>
          </a:prstGeom>
          <a:noFill/>
        </p:spPr>
        <p:txBody>
          <a:bodyPr lIns="91407" tIns="45704" rIns="91407" bIns="45704"/>
          <a:lstStyle/>
          <a:p>
            <a:pPr>
              <a:lnSpc>
                <a:spcPct val="90000"/>
              </a:lnSpc>
              <a:defRPr/>
            </a:pPr>
            <a:r>
              <a:rPr lang="en-US" sz="2800" kern="0" dirty="0" smtClean="0">
                <a:solidFill>
                  <a:srgbClr val="800000"/>
                </a:solidFill>
                <a:latin typeface="Arial" charset="0"/>
                <a:ea typeface="ＭＳ Ｐゴシック" pitchFamily="-105" charset="-128"/>
                <a:cs typeface="+mj-cs"/>
              </a:rPr>
              <a:t>RACIAL INEQUALITY TODAY</a:t>
            </a:r>
            <a:endParaRPr lang="en-US" sz="2800" kern="0" dirty="0">
              <a:solidFill>
                <a:srgbClr val="800000"/>
              </a:solidFill>
              <a:latin typeface="Arial" charset="0"/>
              <a:ea typeface="ＭＳ Ｐゴシック" pitchFamily="-105" charset="-128"/>
              <a:cs typeface="+mj-cs"/>
            </a:endParaRPr>
          </a:p>
        </p:txBody>
      </p:sp>
      <p:cxnSp>
        <p:nvCxnSpPr>
          <p:cNvPr id="5" name="Straight Connector 4"/>
          <p:cNvCxnSpPr/>
          <p:nvPr/>
        </p:nvCxnSpPr>
        <p:spPr>
          <a:xfrm>
            <a:off x="228600" y="762000"/>
            <a:ext cx="8686800" cy="158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261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descr="with Children under Five by Race/Ethnicity&#10;Los Angeles County and California, 2012-2016&#10;&#10;White $111,390&#10;Black $42,651&#10;Latino $43,905&#10;API $92.256&#10;Native American: $92,256&#10;Other or Mixed Race $73,805" title="Median Houshold Income for Households"/>
          <p:cNvGraphicFramePr>
            <a:graphicFrameLocks noChangeAspect="1"/>
          </p:cNvGraphicFramePr>
          <p:nvPr>
            <p:extLst>
              <p:ext uri="{D42A27DB-BD31-4B8C-83A1-F6EECF244321}">
                <p14:modId xmlns:p14="http://schemas.microsoft.com/office/powerpoint/2010/main" val="642797377"/>
              </p:ext>
            </p:extLst>
          </p:nvPr>
        </p:nvGraphicFramePr>
        <p:xfrm>
          <a:off x="465015" y="762000"/>
          <a:ext cx="8229600" cy="5972148"/>
        </p:xfrm>
        <a:graphic>
          <a:graphicData uri="http://schemas.openxmlformats.org/presentationml/2006/ole">
            <mc:AlternateContent xmlns:mc="http://schemas.openxmlformats.org/markup-compatibility/2006">
              <mc:Choice xmlns:v="urn:schemas-microsoft-com:vml" Requires="v">
                <p:oleObj spid="_x0000_s3096" name="Worksheet" r:id="rId3" imgW="8669872" imgH="6290649" progId="Excel.Sheet.12">
                  <p:link updateAutomatic="1"/>
                </p:oleObj>
              </mc:Choice>
              <mc:Fallback>
                <p:oleObj name="Worksheet" r:id="rId3" imgW="8669872" imgH="6290649" progId="Excel.Sheet.12">
                  <p:link updateAutomatic="1"/>
                  <p:pic>
                    <p:nvPicPr>
                      <p:cNvPr id="3" name="Object 2"/>
                      <p:cNvPicPr/>
                      <p:nvPr/>
                    </p:nvPicPr>
                    <p:blipFill>
                      <a:blip r:embed="rId4"/>
                      <a:stretch>
                        <a:fillRect/>
                      </a:stretch>
                    </p:blipFill>
                    <p:spPr>
                      <a:xfrm>
                        <a:off x="465015" y="762000"/>
                        <a:ext cx="8229600" cy="5972148"/>
                      </a:xfrm>
                      <a:prstGeom prst="rect">
                        <a:avLst/>
                      </a:prstGeom>
                    </p:spPr>
                  </p:pic>
                </p:oleObj>
              </mc:Fallback>
            </mc:AlternateContent>
          </a:graphicData>
        </a:graphic>
      </p:graphicFrame>
      <p:sp>
        <p:nvSpPr>
          <p:cNvPr id="4" name="Rectangle 2" title="Racial Inequality Tomorrow"/>
          <p:cNvSpPr txBox="1">
            <a:spLocks noChangeArrowheads="1"/>
          </p:cNvSpPr>
          <p:nvPr/>
        </p:nvSpPr>
        <p:spPr>
          <a:xfrm>
            <a:off x="192088" y="155575"/>
            <a:ext cx="8723312" cy="685800"/>
          </a:xfrm>
          <a:prstGeom prst="rect">
            <a:avLst/>
          </a:prstGeom>
          <a:noFill/>
        </p:spPr>
        <p:txBody>
          <a:bodyPr lIns="91407" tIns="45704" rIns="91407" bIns="45704"/>
          <a:lstStyle/>
          <a:p>
            <a:pPr>
              <a:lnSpc>
                <a:spcPct val="90000"/>
              </a:lnSpc>
              <a:defRPr/>
            </a:pPr>
            <a:r>
              <a:rPr lang="en-US" sz="2800" kern="0" dirty="0" smtClean="0">
                <a:solidFill>
                  <a:srgbClr val="800000"/>
                </a:solidFill>
                <a:latin typeface="Arial" charset="0"/>
                <a:ea typeface="ＭＳ Ｐゴシック" pitchFamily="-105" charset="-128"/>
                <a:cs typeface="+mj-cs"/>
              </a:rPr>
              <a:t>RACIAL INEQUALITY TOMORROW</a:t>
            </a:r>
            <a:endParaRPr lang="en-US" sz="2800" kern="0" dirty="0">
              <a:solidFill>
                <a:srgbClr val="800000"/>
              </a:solidFill>
              <a:latin typeface="Arial" charset="0"/>
              <a:ea typeface="ＭＳ Ｐゴシック" pitchFamily="-105" charset="-128"/>
              <a:cs typeface="+mj-cs"/>
            </a:endParaRPr>
          </a:p>
        </p:txBody>
      </p:sp>
      <p:cxnSp>
        <p:nvCxnSpPr>
          <p:cNvPr id="5" name="Straight Connector 4"/>
          <p:cNvCxnSpPr/>
          <p:nvPr/>
        </p:nvCxnSpPr>
        <p:spPr>
          <a:xfrm>
            <a:off x="228600" y="762000"/>
            <a:ext cx="8686800" cy="158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53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Recency of Arrival for LPRs and Undocumented Immigrants, Los Angeles County 2012 - 2016&#10;&#10;68% of undocumented Angelenos have been in the U.S. for more than a decade" title="A Legacy of Immigration"/>
          <p:cNvSpPr txBox="1">
            <a:spLocks noChangeArrowheads="1"/>
          </p:cNvSpPr>
          <p:nvPr/>
        </p:nvSpPr>
        <p:spPr>
          <a:xfrm>
            <a:off x="192088" y="155575"/>
            <a:ext cx="8723312" cy="685800"/>
          </a:xfrm>
          <a:prstGeom prst="rect">
            <a:avLst/>
          </a:prstGeom>
          <a:noFill/>
        </p:spPr>
        <p:txBody>
          <a:bodyPr lIns="91407" tIns="45704" rIns="91407" bIns="45704"/>
          <a:lstStyle/>
          <a:p>
            <a:pPr>
              <a:lnSpc>
                <a:spcPct val="90000"/>
              </a:lnSpc>
              <a:defRPr/>
            </a:pPr>
            <a:r>
              <a:rPr lang="en-US" sz="2800" kern="0" dirty="0" smtClean="0">
                <a:solidFill>
                  <a:srgbClr val="800000"/>
                </a:solidFill>
                <a:latin typeface="Arial" charset="0"/>
                <a:ea typeface="ＭＳ Ｐゴシック" pitchFamily="-105" charset="-128"/>
                <a:cs typeface="+mj-cs"/>
              </a:rPr>
              <a:t>A LEGACY OF IMMIGRATION</a:t>
            </a:r>
            <a:endParaRPr lang="en-US" sz="2800" kern="0" dirty="0">
              <a:solidFill>
                <a:srgbClr val="800000"/>
              </a:solidFill>
              <a:latin typeface="Arial" charset="0"/>
              <a:ea typeface="ＭＳ Ｐゴシック" pitchFamily="-105" charset="-128"/>
              <a:cs typeface="+mj-cs"/>
            </a:endParaRPr>
          </a:p>
        </p:txBody>
      </p:sp>
      <p:graphicFrame>
        <p:nvGraphicFramePr>
          <p:cNvPr id="4" name="Object 3"/>
          <p:cNvGraphicFramePr>
            <a:graphicFrameLocks noChangeAspect="1"/>
          </p:cNvGraphicFramePr>
          <p:nvPr>
            <p:extLst/>
          </p:nvPr>
        </p:nvGraphicFramePr>
        <p:xfrm>
          <a:off x="457200" y="822960"/>
          <a:ext cx="8229600" cy="5968836"/>
        </p:xfrm>
        <a:graphic>
          <a:graphicData uri="http://schemas.openxmlformats.org/presentationml/2006/ole">
            <mc:AlternateContent xmlns:mc="http://schemas.openxmlformats.org/markup-compatibility/2006">
              <mc:Choice xmlns:v="urn:schemas-microsoft-com:vml" Requires="v">
                <p:oleObj spid="_x0000_s4121" name="Worksheet" r:id="rId3" imgW="8656188" imgH="6278841" progId="Excel.Sheet.12">
                  <p:link updateAutomatic="1"/>
                </p:oleObj>
              </mc:Choice>
              <mc:Fallback>
                <p:oleObj name="Worksheet" r:id="rId3" imgW="8656188" imgH="6278841" progId="Excel.Sheet.12">
                  <p:link updateAutomatic="1"/>
                  <p:pic>
                    <p:nvPicPr>
                      <p:cNvPr id="4" name="Object 3"/>
                      <p:cNvPicPr/>
                      <p:nvPr/>
                    </p:nvPicPr>
                    <p:blipFill>
                      <a:blip r:embed="rId4"/>
                      <a:stretch>
                        <a:fillRect/>
                      </a:stretch>
                    </p:blipFill>
                    <p:spPr>
                      <a:xfrm>
                        <a:off x="457200" y="822960"/>
                        <a:ext cx="8229600" cy="5968836"/>
                      </a:xfrm>
                      <a:prstGeom prst="rect">
                        <a:avLst/>
                      </a:prstGeom>
                    </p:spPr>
                  </p:pic>
                </p:oleObj>
              </mc:Fallback>
            </mc:AlternateContent>
          </a:graphicData>
        </a:graphic>
      </p:graphicFrame>
      <p:cxnSp>
        <p:nvCxnSpPr>
          <p:cNvPr id="7" name="Straight Connector 6"/>
          <p:cNvCxnSpPr/>
          <p:nvPr/>
        </p:nvCxnSpPr>
        <p:spPr>
          <a:xfrm>
            <a:off x="228600" y="762000"/>
            <a:ext cx="8686800" cy="158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181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717</TotalTime>
  <Words>94</Words>
  <Application>Microsoft Office PowerPoint</Application>
  <PresentationFormat>On-screen Show (4:3)</PresentationFormat>
  <Paragraphs>18</Paragraphs>
  <Slides>11</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Links</vt:lpstr>
      </vt:variant>
      <vt:variant>
        <vt:i4>10</vt:i4>
      </vt:variant>
      <vt:variant>
        <vt:lpstr>Slide Titles</vt:lpstr>
      </vt:variant>
      <vt:variant>
        <vt:i4>11</vt:i4>
      </vt:variant>
    </vt:vector>
  </HeadingPairs>
  <TitlesOfParts>
    <vt:vector size="27" baseType="lpstr">
      <vt:lpstr>ＭＳ Ｐゴシック</vt:lpstr>
      <vt:lpstr>Arial</vt:lpstr>
      <vt:lpstr>Calibri</vt:lpstr>
      <vt:lpstr>Calibri Light</vt:lpstr>
      <vt:lpstr>Times New Roman</vt:lpstr>
      <vt:lpstr>Office Theme</vt:lpstr>
      <vt:lpstr>\\dtsfs4.dts.usc.edu\FSC_V8\DATA\TheTeam\MP_Talks\MP_Talk_Santa_Barbara_10.25.19\Results\MP_Talk_Santa_Barbara_v1.xlsx!HHInc_Gro_80to0610_STChart</vt:lpstr>
      <vt:lpstr>\\dtsfs4.dts.usc.edu\FSC_V8\DATA\TheTeam\PowerPoints\Data\Productivity_and_Wages_1979-2016.xlsx!Chart1</vt:lpstr>
      <vt:lpstr>\\dtsfs4.dts.usc.edu\FSC_V8\DATA\TheTeam\PowerPoints\Data\Workers_Making_Less_Than_15_Hourly.xlsx!Chrt_Workers_lt_15_CA</vt:lpstr>
      <vt:lpstr>\\dtsfs4.dts.usc.edu\FSC_V8\DATA\TheTeam\MP_Talks\MP_Talk_Santa_Barbara_10.25.19\Results\MP_Talk_Santa_Barbara_v1.xlsx!Wage_RaceEth_Ed_ST_90chart</vt:lpstr>
      <vt:lpstr>\\dtsfs4.dts.usc.edu\FSC_V8\DATA\TheTeam\MP_Talks\MP_Talk_Santa_Barbara_10.25.19\Results\MP_Talk_Santa_Barbara_v1.xlsx!Wage_RaceEth_Ed_ST_1216chart</vt:lpstr>
      <vt:lpstr>\\dtsfs4.dts.usc.edu\FSC_V8\DATA\TheTeam\Data_Requests\MP_Requests\Round_Table_on_Early_Learning_5.31.19\Results\Results_Sheet.xlsx!MHIncome_Chart_LA</vt:lpstr>
      <vt:lpstr>\\dtsfs4.dts.usc.edu\FSC_V8\DATA\TheTeam\Data_Requests\MP_Requests\Round_Table_on_Early_Learning_5.31.19\Results\Results_Sheet.xlsx!MHIncome_Chart_FIVEBLW_LA</vt:lpstr>
      <vt:lpstr>\\dtsfs4.dts.usc.edu\FSC_V8\DATA\TheTeam\PowerPoints\Data\Immigrant_California_2012_2016.xlsx!Chrt_Yrs_in_US</vt:lpstr>
      <vt:lpstr>\\dtsfs4.dts.usc.edu\FSC_V8\DATA\TheTeam\PowerPoints\Data\Immigrant_California_2012_2016.xlsx!Chrt_Undoc_Families</vt:lpstr>
      <vt:lpstr>\\dtsfs4.dts.usc.edu\FSC_V8\DATA\TheTeam\PowerPoints\Data\GDP_Gains_from_Equity_Dividend_CA_2015.xlsx!Chart1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USC Dornsife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Pastor</dc:creator>
  <cp:lastModifiedBy>Page, Crystal@Labor</cp:lastModifiedBy>
  <cp:revision>17</cp:revision>
  <dcterms:created xsi:type="dcterms:W3CDTF">2019-12-11T16:52:10Z</dcterms:created>
  <dcterms:modified xsi:type="dcterms:W3CDTF">2020-01-09T02:09:43Z</dcterms:modified>
</cp:coreProperties>
</file>