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71" r:id="rId3"/>
    <p:sldId id="569" r:id="rId4"/>
    <p:sldId id="576" r:id="rId5"/>
    <p:sldId id="570" r:id="rId6"/>
    <p:sldId id="575" r:id="rId7"/>
    <p:sldId id="523" r:id="rId8"/>
    <p:sldId id="578" r:id="rId9"/>
    <p:sldId id="573" r:id="rId10"/>
    <p:sldId id="54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7373"/>
    <a:srgbClr val="482D87"/>
    <a:srgbClr val="A51417"/>
    <a:srgbClr val="FF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7407"/>
    <p:restoredTop sz="96271"/>
  </p:normalViewPr>
  <p:slideViewPr>
    <p:cSldViewPr>
      <p:cViewPr>
        <p:scale>
          <a:sx n="76" d="100"/>
          <a:sy n="76" d="100"/>
        </p:scale>
        <p:origin x="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6821DEB3-73EB-44B2-A220-60036E8A91F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8C9E4FCF-97E7-467A-822D-84E217E8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6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6C09A8D-5E68-9B41-8446-0F1D23B21CC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74EA7F80-8479-7F4A-81E2-299C0B23A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1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0999" y="377825"/>
            <a:ext cx="6172201" cy="84137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000" cap="small" dirty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822456"/>
            <a:ext cx="4114800" cy="1368544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450" dirty="0">
                <a:solidFill>
                  <a:srgbClr val="6C7373"/>
                </a:solidFill>
              </a:rPr>
              <a:t>Presenter</a:t>
            </a:r>
          </a:p>
          <a:p>
            <a:r>
              <a:rPr lang="en-US" sz="2450" dirty="0">
                <a:solidFill>
                  <a:srgbClr val="6C7373"/>
                </a:solidFill>
              </a:rPr>
              <a:t>Date </a:t>
            </a:r>
          </a:p>
          <a:p>
            <a:r>
              <a:rPr lang="en-US" sz="2450" dirty="0">
                <a:solidFill>
                  <a:srgbClr val="6C7373"/>
                </a:solidFill>
              </a:rPr>
              <a:t>Place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8"/>
          <a:stretch/>
        </p:blipFill>
        <p:spPr>
          <a:xfrm>
            <a:off x="6858001" y="1524000"/>
            <a:ext cx="2286000" cy="41178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22112"/>
            <a:ext cx="3505200" cy="8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5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44562"/>
          </a:xfrm>
        </p:spPr>
        <p:txBody>
          <a:bodyPr>
            <a:normAutofit/>
          </a:bodyPr>
          <a:lstStyle>
            <a:lvl1pPr algn="l">
              <a:defRPr sz="4100" baseline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4000" dirty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 sz="2400" baseline="0">
                <a:solidFill>
                  <a:srgbClr val="6C7373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 baseline="0">
                <a:solidFill>
                  <a:srgbClr val="6C7373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 baseline="0">
                <a:solidFill>
                  <a:srgbClr val="6C7373"/>
                </a:solidFill>
              </a:defRPr>
            </a:lvl3pPr>
          </a:lstStyle>
          <a:p>
            <a:pPr lvl="0"/>
            <a:r>
              <a:rPr lang="en-US" dirty="0"/>
              <a:t>Body Copy Here</a:t>
            </a:r>
          </a:p>
          <a:p>
            <a:pPr lvl="1"/>
            <a:r>
              <a:rPr lang="en-US" dirty="0"/>
              <a:t>Bullet point</a:t>
            </a:r>
          </a:p>
          <a:p>
            <a:pPr lvl="1"/>
            <a:r>
              <a:rPr lang="en-US" dirty="0"/>
              <a:t>Bullet point</a:t>
            </a:r>
          </a:p>
          <a:p>
            <a:pPr lvl="2"/>
            <a:r>
              <a:rPr lang="en-US" dirty="0"/>
              <a:t>Sub-bullet point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98409"/>
            <a:ext cx="786524" cy="9207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445"/>
            <a:ext cx="2209800" cy="55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1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445"/>
            <a:ext cx="2209800" cy="553955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533400"/>
            <a:ext cx="8229600" cy="5592763"/>
          </a:xfrm>
        </p:spPr>
        <p:txBody>
          <a:bodyPr/>
          <a:lstStyle>
            <a:lvl1pPr marL="0" indent="0">
              <a:buFontTx/>
              <a:buNone/>
              <a:defRPr sz="2400" baseline="0">
                <a:solidFill>
                  <a:srgbClr val="6C7373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000" baseline="0">
                <a:solidFill>
                  <a:srgbClr val="6C7373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 baseline="0">
                <a:solidFill>
                  <a:srgbClr val="6C7373"/>
                </a:solidFill>
              </a:defRPr>
            </a:lvl3pPr>
          </a:lstStyle>
          <a:p>
            <a:pPr lvl="0"/>
            <a:r>
              <a:rPr lang="en-US" dirty="0"/>
              <a:t>Body Copy 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9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7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7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3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7F41-7D6A-4A9F-8834-50060361C5E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0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6553200" cy="21336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rgbClr val="A51417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Data and AI: The Impact on Workers</a:t>
            </a:r>
            <a:endParaRPr lang="en-US" sz="3700" cap="small" dirty="0">
              <a:solidFill>
                <a:srgbClr val="A51417"/>
              </a:solidFill>
              <a:latin typeface="Microsoft New Tai Lue" panose="020B0502040204020203" pitchFamily="34" charset="0"/>
              <a:ea typeface="Microsoft New Tai Lue" charset="0"/>
              <a:cs typeface="Microsoft New Tai Lue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4533900" cy="1368544"/>
          </a:xfrm>
        </p:spPr>
        <p:txBody>
          <a:bodyPr>
            <a:normAutofit/>
          </a:bodyPr>
          <a:lstStyle/>
          <a:p>
            <a:pPr algn="ctr"/>
            <a:r>
              <a:rPr lang="en-US" sz="31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New Tai Lue" charset="0"/>
                <a:ea typeface="Microsoft New Tai Lue" charset="0"/>
                <a:cs typeface="Microsoft New Tai Lue" charset="0"/>
              </a:rPr>
              <a:t>Pauline T. Kim</a:t>
            </a:r>
            <a:endParaRPr lang="en-US" sz="2450" dirty="0">
              <a:solidFill>
                <a:schemeClr val="tx1">
                  <a:lumMod val="75000"/>
                  <a:lumOff val="25000"/>
                </a:schemeClr>
              </a:solidFill>
              <a:latin typeface="Microsoft New Tai Lue" charset="0"/>
              <a:ea typeface="Microsoft New Tai Lue" charset="0"/>
              <a:cs typeface="Microsoft New Tai Lue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New Tai Lue" charset="0"/>
                <a:ea typeface="Microsoft New Tai Lue" charset="0"/>
                <a:cs typeface="Microsoft New Tai Lue" charset="0"/>
              </a:rPr>
              <a:t>Daniel Noyes Kirby Professor of Law</a:t>
            </a:r>
          </a:p>
          <a:p>
            <a:endParaRPr lang="en-US" sz="2450" dirty="0">
              <a:solidFill>
                <a:srgbClr val="6C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Moving Forward</a:t>
            </a:r>
            <a:endParaRPr lang="en-US" dirty="0">
              <a:solidFill>
                <a:srgbClr val="A51417"/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886700" cy="480536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Beware unintended consequences and premature safe harbors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Create transparency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Permit research / facilitate auditing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Diversify tech industry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Empower workers re: impact of tech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marL="342900" lvl="1" indent="0">
              <a:buNone/>
            </a:pPr>
            <a:endParaRPr lang="en-US" sz="2800" dirty="0"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38E57-E2FF-4386-BCDC-CCA2766E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Data and AI: Impact on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FC634E-C8A3-4D89-B5EF-F5871726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7620000" cy="45259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Monitoring and Surveillance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Bias and Discrimination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Unequal Access to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94807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E7409-C708-4F99-8E29-67653617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Monitoring and Surveillance</a:t>
            </a:r>
          </a:p>
        </p:txBody>
      </p:sp>
      <p:pic>
        <p:nvPicPr>
          <p:cNvPr id="4" name="Content Placeholder 3" title="Silhouette workers with phones attached to their pockets">
            <a:extLst>
              <a:ext uri="{FF2B5EF4-FFF2-40B4-BE49-F238E27FC236}">
                <a16:creationId xmlns:a16="http://schemas.microsoft.com/office/drawing/2014/main" xmlns="" id="{D56E1DA6-829B-44B0-8802-E42FAF6862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828800"/>
            <a:ext cx="5393841" cy="33616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6C24C59-BF73-46CE-8881-7517737684BC}"/>
              </a:ext>
            </a:extLst>
          </p:cNvPr>
          <p:cNvSpPr txBox="1"/>
          <p:nvPr/>
        </p:nvSpPr>
        <p:spPr>
          <a:xfrm>
            <a:off x="6172200" y="6096000"/>
            <a:ext cx="2057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Image from Boston Globe</a:t>
            </a:r>
          </a:p>
        </p:txBody>
      </p:sp>
    </p:spTree>
    <p:extLst>
      <p:ext uri="{BB962C8B-B14F-4D97-AF65-F5344CB8AC3E}">
        <p14:creationId xmlns:p14="http://schemas.microsoft.com/office/powerpoint/2010/main" val="415079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E7409-C708-4F99-8E29-67653617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Monitoring and Surveillance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Limitations of the Law: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Employee privacy protections are limited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Sensitive information can be inferred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“Consent” may be a defense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7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07520E-2281-4851-93D3-3A90BBEB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Bias and Discrimination</a:t>
            </a:r>
          </a:p>
        </p:txBody>
      </p:sp>
      <p:pic>
        <p:nvPicPr>
          <p:cNvPr id="4" name="Content Placeholder 3" descr="Amazon scraps secret AI recruiting tool that showed bias against women" title="News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9850" y="2362200"/>
            <a:ext cx="4572000" cy="3333351"/>
          </a:xfrm>
          <a:prstGeom prst="rect">
            <a:avLst/>
          </a:prstGeom>
        </p:spPr>
      </p:pic>
      <p:pic>
        <p:nvPicPr>
          <p:cNvPr id="5" name="Picture 2" title="Reuter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1562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07520E-2281-4851-93D3-3A90BBEB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Bias and 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D1AB79-7FB4-4D3E-A9B3-DD957AD39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Limitations of the Law:</a:t>
            </a:r>
          </a:p>
          <a:p>
            <a:endParaRPr lang="en-US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Proxies exist for protected characteristics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Identifying bias requires access to data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Evaluating employer justifications is difficult with AI</a:t>
            </a:r>
          </a:p>
        </p:txBody>
      </p:sp>
    </p:spTree>
    <p:extLst>
      <p:ext uri="{BB962C8B-B14F-4D97-AF65-F5344CB8AC3E}">
        <p14:creationId xmlns:p14="http://schemas.microsoft.com/office/powerpoint/2010/main" val="331877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9252" y="2347039"/>
            <a:ext cx="1900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icrosoft New Tai Lue" charset="0"/>
                <a:ea typeface="Microsoft New Tai Lue" charset="0"/>
                <a:cs typeface="Microsoft New Tai Lue" charset="0"/>
              </a:rPr>
              <a:t>Ad Targeting Algorithm</a:t>
            </a:r>
          </a:p>
          <a:p>
            <a:pPr algn="ctr"/>
            <a:endParaRPr lang="en-US" sz="2000" b="1" dirty="0">
              <a:latin typeface="Microsoft New Tai Lue" charset="0"/>
              <a:ea typeface="Microsoft New Tai Lue" charset="0"/>
              <a:cs typeface="Microsoft New Tai L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186" y="1774998"/>
            <a:ext cx="2356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icrosoft New Tai Lue" charset="0"/>
                <a:ea typeface="Microsoft New Tai Lue" charset="0"/>
                <a:cs typeface="Microsoft New Tai Lue" charset="0"/>
              </a:rPr>
              <a:t>Targeted Audience</a:t>
            </a:r>
          </a:p>
        </p:txBody>
      </p:sp>
      <p:grpSp>
        <p:nvGrpSpPr>
          <p:cNvPr id="130" name="Group 129" title="Large group of people half yellow and half green"/>
          <p:cNvGrpSpPr/>
          <p:nvPr/>
        </p:nvGrpSpPr>
        <p:grpSpPr>
          <a:xfrm>
            <a:off x="987357" y="2783047"/>
            <a:ext cx="2209324" cy="2950659"/>
            <a:chOff x="430381" y="4059386"/>
            <a:chExt cx="2209324" cy="2632463"/>
          </a:xfrm>
        </p:grpSpPr>
        <p:grpSp>
          <p:nvGrpSpPr>
            <p:cNvPr id="21" name="Group 20"/>
            <p:cNvGrpSpPr/>
            <p:nvPr/>
          </p:nvGrpSpPr>
          <p:grpSpPr>
            <a:xfrm>
              <a:off x="430381" y="4059386"/>
              <a:ext cx="992698" cy="438912"/>
              <a:chOff x="1382669" y="2977363"/>
              <a:chExt cx="992698" cy="438912"/>
            </a:xfrm>
          </p:grpSpPr>
          <p:pic>
            <p:nvPicPr>
              <p:cNvPr id="22" name="Picture 21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382669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23" name="Picture 22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598012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24" name="Picture 23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821315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25" name="Picture 24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996201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26" name="Picture 25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2183343" y="2977363"/>
                <a:ext cx="192024" cy="438912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>
              <a:off x="430381" y="4631062"/>
              <a:ext cx="992698" cy="438912"/>
              <a:chOff x="1382669" y="2977363"/>
              <a:chExt cx="992698" cy="438912"/>
            </a:xfrm>
          </p:grpSpPr>
          <p:pic>
            <p:nvPicPr>
              <p:cNvPr id="34" name="Picture 33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382669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35" name="Picture 34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598012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36" name="Picture 35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821315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37" name="Picture 36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996201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38" name="Picture 37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2183343" y="2977363"/>
                <a:ext cx="192024" cy="438912"/>
              </a:xfrm>
              <a:prstGeom prst="rect">
                <a:avLst/>
              </a:prstGeom>
            </p:spPr>
          </p:pic>
        </p:grpSp>
        <p:grpSp>
          <p:nvGrpSpPr>
            <p:cNvPr id="96" name="Group 95"/>
            <p:cNvGrpSpPr/>
            <p:nvPr/>
          </p:nvGrpSpPr>
          <p:grpSpPr>
            <a:xfrm>
              <a:off x="1506930" y="4060247"/>
              <a:ext cx="992698" cy="1010588"/>
              <a:chOff x="1449467" y="4059386"/>
              <a:chExt cx="992698" cy="1010588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449467" y="4059386"/>
                <a:ext cx="992698" cy="438912"/>
                <a:chOff x="1382669" y="2977363"/>
                <a:chExt cx="992698" cy="438912"/>
              </a:xfrm>
            </p:grpSpPr>
            <p:pic>
              <p:nvPicPr>
                <p:cNvPr id="28" name="Picture 27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382669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29" name="Picture 28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598012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30" name="Picture 29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821315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31" name="Picture 30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996201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32" name="Picture 31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2183343" y="2977363"/>
                  <a:ext cx="192024" cy="438912"/>
                </a:xfrm>
                <a:prstGeom prst="rect">
                  <a:avLst/>
                </a:prstGeom>
              </p:spPr>
            </p:pic>
          </p:grpSp>
          <p:grpSp>
            <p:nvGrpSpPr>
              <p:cNvPr id="39" name="Group 38"/>
              <p:cNvGrpSpPr/>
              <p:nvPr/>
            </p:nvGrpSpPr>
            <p:grpSpPr>
              <a:xfrm>
                <a:off x="1449467" y="4631062"/>
                <a:ext cx="992698" cy="438912"/>
                <a:chOff x="1382669" y="2977363"/>
                <a:chExt cx="992698" cy="438912"/>
              </a:xfrm>
            </p:grpSpPr>
            <p:pic>
              <p:nvPicPr>
                <p:cNvPr id="40" name="Picture 39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382669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41" name="Picture 40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598012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42" name="Picture 41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821315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43" name="Picture 42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1996201" y="2977363"/>
                  <a:ext cx="192024" cy="438912"/>
                </a:xfrm>
                <a:prstGeom prst="rect">
                  <a:avLst/>
                </a:prstGeom>
              </p:spPr>
            </p:pic>
            <p:pic>
              <p:nvPicPr>
                <p:cNvPr id="44" name="Picture 43" title="green individual"/>
                <p:cNvPicPr>
                  <a:picLocks/>
                </p:cNvPicPr>
                <p:nvPr/>
              </p:nvPicPr>
              <p:blipFill rotWithShape="1">
                <a:blip r:embed="rId2" cstate="print">
                  <a:duotone>
                    <a:prstClr val="black"/>
                    <a:srgbClr val="00B050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54930" r="100000"/>
                          </a14:imgEffect>
                          <a14:imgEffect>
                            <a14:colorTemperature colorTemp="11500"/>
                          </a14:imgEffect>
                          <a14:imgEffect>
                            <a14:saturation sat="400000"/>
                          </a14:imgEffect>
                          <a14:imgEffect>
                            <a14:brightnessContrast bright="-27000" contrast="-7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445"/>
                <a:stretch/>
              </p:blipFill>
              <p:spPr>
                <a:xfrm>
                  <a:off x="2183343" y="2977363"/>
                  <a:ext cx="192024" cy="43891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8" name="Group 47"/>
            <p:cNvGrpSpPr/>
            <p:nvPr/>
          </p:nvGrpSpPr>
          <p:grpSpPr>
            <a:xfrm>
              <a:off x="430381" y="5202575"/>
              <a:ext cx="992698" cy="438912"/>
              <a:chOff x="1382669" y="2977363"/>
              <a:chExt cx="992698" cy="438912"/>
            </a:xfrm>
          </p:grpSpPr>
          <p:pic>
            <p:nvPicPr>
              <p:cNvPr id="49" name="Picture 48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382669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50" name="Picture 49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598012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51" name="Picture 50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821315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52" name="Picture 51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996201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53" name="Picture 52" title="green individual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2183343" y="2977363"/>
                <a:ext cx="192024" cy="438912"/>
              </a:xfrm>
              <a:prstGeom prst="rect">
                <a:avLst/>
              </a:prstGeom>
            </p:spPr>
          </p:pic>
        </p:grpSp>
        <p:grpSp>
          <p:nvGrpSpPr>
            <p:cNvPr id="60" name="Group 59"/>
            <p:cNvGrpSpPr/>
            <p:nvPr/>
          </p:nvGrpSpPr>
          <p:grpSpPr>
            <a:xfrm>
              <a:off x="1521491" y="5190218"/>
              <a:ext cx="1098515" cy="429768"/>
              <a:chOff x="1359350" y="3562638"/>
              <a:chExt cx="1098515" cy="429768"/>
            </a:xfrm>
          </p:grpSpPr>
          <p:pic>
            <p:nvPicPr>
              <p:cNvPr id="61" name="Picture 60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57469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62" name="Picture 61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790036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63" name="Picture 62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01903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64" name="Picture 63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242522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65" name="Picture 64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359350" y="3562638"/>
                <a:ext cx="215343" cy="429768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445430" y="5736900"/>
              <a:ext cx="1098515" cy="429768"/>
              <a:chOff x="1359350" y="3562638"/>
              <a:chExt cx="1098515" cy="429768"/>
            </a:xfrm>
          </p:grpSpPr>
          <p:pic>
            <p:nvPicPr>
              <p:cNvPr id="67" name="Picture 66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57469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68" name="Picture 67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790036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69" name="Picture 68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01903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70" name="Picture 69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242522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71" name="Picture 70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359350" y="3562638"/>
                <a:ext cx="215343" cy="429768"/>
              </a:xfrm>
              <a:prstGeom prst="rect">
                <a:avLst/>
              </a:prstGeom>
            </p:spPr>
          </p:pic>
        </p:grpSp>
        <p:grpSp>
          <p:nvGrpSpPr>
            <p:cNvPr id="72" name="Group 71"/>
            <p:cNvGrpSpPr/>
            <p:nvPr/>
          </p:nvGrpSpPr>
          <p:grpSpPr>
            <a:xfrm>
              <a:off x="434529" y="6262081"/>
              <a:ext cx="1098515" cy="429768"/>
              <a:chOff x="1359350" y="3562638"/>
              <a:chExt cx="1098515" cy="429768"/>
            </a:xfrm>
          </p:grpSpPr>
          <p:pic>
            <p:nvPicPr>
              <p:cNvPr id="73" name="Picture 72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57469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74" name="Picture 73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790036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75" name="Picture 74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01903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76" name="Picture 75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242522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77" name="Picture 76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359350" y="3562638"/>
                <a:ext cx="215343" cy="429768"/>
              </a:xfrm>
              <a:prstGeom prst="rect">
                <a:avLst/>
              </a:prstGeom>
            </p:spPr>
          </p:pic>
        </p:grpSp>
        <p:grpSp>
          <p:nvGrpSpPr>
            <p:cNvPr id="78" name="Group 77"/>
            <p:cNvGrpSpPr/>
            <p:nvPr/>
          </p:nvGrpSpPr>
          <p:grpSpPr>
            <a:xfrm>
              <a:off x="1521491" y="5736900"/>
              <a:ext cx="1098515" cy="429768"/>
              <a:chOff x="1359350" y="3562638"/>
              <a:chExt cx="1098515" cy="429768"/>
            </a:xfrm>
          </p:grpSpPr>
          <p:pic>
            <p:nvPicPr>
              <p:cNvPr id="79" name="Picture 78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57469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0" name="Picture 79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790036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1" name="Picture 80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01903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2" name="Picture 81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242522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3" name="Picture 82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359350" y="3562638"/>
                <a:ext cx="215343" cy="429768"/>
              </a:xfrm>
              <a:prstGeom prst="rect">
                <a:avLst/>
              </a:prstGeom>
            </p:spPr>
          </p:pic>
        </p:grpSp>
        <p:grpSp>
          <p:nvGrpSpPr>
            <p:cNvPr id="90" name="Group 89"/>
            <p:cNvGrpSpPr/>
            <p:nvPr/>
          </p:nvGrpSpPr>
          <p:grpSpPr>
            <a:xfrm>
              <a:off x="1541190" y="6262081"/>
              <a:ext cx="1098515" cy="429768"/>
              <a:chOff x="1359350" y="3562638"/>
              <a:chExt cx="1098515" cy="429768"/>
            </a:xfrm>
          </p:grpSpPr>
          <p:pic>
            <p:nvPicPr>
              <p:cNvPr id="91" name="Picture 90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57469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92" name="Picture 91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790036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93" name="Picture 92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01903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94" name="Picture 93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242522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95" name="Picture 94" title="yellow individual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359350" y="3562638"/>
                <a:ext cx="215343" cy="429768"/>
              </a:xfrm>
              <a:prstGeom prst="rect">
                <a:avLst/>
              </a:prstGeom>
            </p:spPr>
          </p:pic>
        </p:grpSp>
      </p:grpSp>
      <p:grpSp>
        <p:nvGrpSpPr>
          <p:cNvPr id="131" name="Group 130"/>
          <p:cNvGrpSpPr/>
          <p:nvPr/>
        </p:nvGrpSpPr>
        <p:grpSpPr>
          <a:xfrm>
            <a:off x="6616058" y="3275012"/>
            <a:ext cx="1121503" cy="2203506"/>
            <a:chOff x="4264034" y="3733800"/>
            <a:chExt cx="1121503" cy="2203506"/>
          </a:xfrm>
        </p:grpSpPr>
        <p:grpSp>
          <p:nvGrpSpPr>
            <p:cNvPr id="84" name="Group 83"/>
            <p:cNvGrpSpPr/>
            <p:nvPr/>
          </p:nvGrpSpPr>
          <p:grpSpPr>
            <a:xfrm>
              <a:off x="4287022" y="5507538"/>
              <a:ext cx="1098515" cy="429768"/>
              <a:chOff x="1359350" y="3562638"/>
              <a:chExt cx="1098515" cy="429768"/>
            </a:xfrm>
          </p:grpSpPr>
          <p:pic>
            <p:nvPicPr>
              <p:cNvPr id="85" name="Picture 84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57469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790036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7" name="Picture 86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019033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2242522" y="3562638"/>
                <a:ext cx="215343" cy="429768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 rotWithShape="1"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62911"/>
                        </a14:imgEffect>
                        <a14:imgEffect>
                          <a14:sharpenSoften amount="100000"/>
                        </a14:imgEffect>
                        <a14:imgEffect>
                          <a14:saturation sat="85000"/>
                        </a14:imgEffect>
                        <a14:imgEffect>
                          <a14:brightnessContrast bright="9000" contrast="-3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4247"/>
              <a:stretch/>
            </p:blipFill>
            <p:spPr>
              <a:xfrm>
                <a:off x="1359350" y="3562638"/>
                <a:ext cx="215343" cy="429768"/>
              </a:xfrm>
              <a:prstGeom prst="rect">
                <a:avLst/>
              </a:prstGeom>
            </p:spPr>
          </p:pic>
        </p:grpSp>
        <p:grpSp>
          <p:nvGrpSpPr>
            <p:cNvPr id="97" name="Group 96"/>
            <p:cNvGrpSpPr/>
            <p:nvPr/>
          </p:nvGrpSpPr>
          <p:grpSpPr>
            <a:xfrm>
              <a:off x="4264034" y="3733800"/>
              <a:ext cx="992698" cy="438912"/>
              <a:chOff x="1382669" y="2977363"/>
              <a:chExt cx="992698" cy="438912"/>
            </a:xfrm>
          </p:grpSpPr>
          <p:pic>
            <p:nvPicPr>
              <p:cNvPr id="98" name="Picture 97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382669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598012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821315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01" name="Picture 100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996201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02" name="Picture 101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2183343" y="2977363"/>
                <a:ext cx="192024" cy="438912"/>
              </a:xfrm>
              <a:prstGeom prst="rect">
                <a:avLst/>
              </a:prstGeom>
            </p:spPr>
          </p:pic>
        </p:grpSp>
        <p:grpSp>
          <p:nvGrpSpPr>
            <p:cNvPr id="103" name="Group 102"/>
            <p:cNvGrpSpPr/>
            <p:nvPr/>
          </p:nvGrpSpPr>
          <p:grpSpPr>
            <a:xfrm>
              <a:off x="4287022" y="4935862"/>
              <a:ext cx="992698" cy="438912"/>
              <a:chOff x="1382669" y="2977363"/>
              <a:chExt cx="992698" cy="438912"/>
            </a:xfrm>
          </p:grpSpPr>
          <p:pic>
            <p:nvPicPr>
              <p:cNvPr id="104" name="Picture 103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382669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598012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06" name="Picture 105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821315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996201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08" name="Picture 107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2183343" y="2977363"/>
                <a:ext cx="192024" cy="438912"/>
              </a:xfrm>
              <a:prstGeom prst="rect">
                <a:avLst/>
              </a:prstGeom>
            </p:spPr>
          </p:pic>
        </p:grpSp>
        <p:grpSp>
          <p:nvGrpSpPr>
            <p:cNvPr id="109" name="Group 108"/>
            <p:cNvGrpSpPr/>
            <p:nvPr/>
          </p:nvGrpSpPr>
          <p:grpSpPr>
            <a:xfrm>
              <a:off x="4264034" y="4364186"/>
              <a:ext cx="992698" cy="438912"/>
              <a:chOff x="1382669" y="2977363"/>
              <a:chExt cx="992698" cy="438912"/>
            </a:xfrm>
          </p:grpSpPr>
          <p:pic>
            <p:nvPicPr>
              <p:cNvPr id="110" name="Picture 109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382669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11" name="Picture 110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598012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12" name="Picture 111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821315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13" name="Picture 112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1996201" y="2977363"/>
                <a:ext cx="192024" cy="438912"/>
              </a:xfrm>
              <a:prstGeom prst="rect">
                <a:avLst/>
              </a:prstGeom>
            </p:spPr>
          </p:pic>
          <p:pic>
            <p:nvPicPr>
              <p:cNvPr id="114" name="Picture 113"/>
              <p:cNvPicPr>
                <a:picLocks/>
              </p:cNvPicPr>
              <p:nvPr/>
            </p:nvPicPr>
            <p:blipFill rotWithShape="1">
              <a:blip r:embed="rId2" cstate="print">
                <a:duotone>
                  <a:prstClr val="black"/>
                  <a:srgbClr val="00B05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54930" r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27000" contrast="-7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45"/>
              <a:stretch/>
            </p:blipFill>
            <p:spPr>
              <a:xfrm>
                <a:off x="2183343" y="2977363"/>
                <a:ext cx="192024" cy="438912"/>
              </a:xfrm>
              <a:prstGeom prst="rect">
                <a:avLst/>
              </a:prstGeom>
            </p:spPr>
          </p:pic>
        </p:grpSp>
      </p:grpSp>
      <p:sp>
        <p:nvSpPr>
          <p:cNvPr id="126" name="Right Arrow 125"/>
          <p:cNvSpPr/>
          <p:nvPr/>
        </p:nvSpPr>
        <p:spPr>
          <a:xfrm>
            <a:off x="4298106" y="3980993"/>
            <a:ext cx="965192" cy="487805"/>
          </a:xfrm>
          <a:prstGeom prst="rightArrow">
            <a:avLst/>
          </a:prstGeom>
          <a:solidFill>
            <a:srgbClr val="A514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9662EF48-D20D-4509-B74A-9EC4E1B47911}"/>
              </a:ext>
            </a:extLst>
          </p:cNvPr>
          <p:cNvSpPr txBox="1"/>
          <p:nvPr/>
        </p:nvSpPr>
        <p:spPr>
          <a:xfrm>
            <a:off x="6091559" y="1893163"/>
            <a:ext cx="190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icrosoft New Tai Lue" charset="0"/>
                <a:ea typeface="Microsoft New Tai Lue" charset="0"/>
                <a:cs typeface="Microsoft New Tai Lue" charset="0"/>
              </a:rPr>
              <a:t>Recipients</a:t>
            </a:r>
          </a:p>
          <a:p>
            <a:pPr algn="ctr"/>
            <a:endParaRPr lang="en-US" sz="2000" b="1" dirty="0">
              <a:latin typeface="Microsoft New Tai Lue" charset="0"/>
              <a:ea typeface="Microsoft New Tai Lue" charset="0"/>
              <a:cs typeface="Microsoft New Tai L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34226" cy="9445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New Intermediaries / Unequal Access </a:t>
            </a:r>
          </a:p>
        </p:txBody>
      </p:sp>
      <p:pic>
        <p:nvPicPr>
          <p:cNvPr id="4" name="Picture 3" title="Facebook Log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8202" y="1501764"/>
            <a:ext cx="546467" cy="54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6" grpId="0" animBg="1"/>
      <p:bldP spid="1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New Intermediaries / Unequal Access</a:t>
            </a:r>
          </a:p>
        </p:txBody>
      </p:sp>
      <p:pic>
        <p:nvPicPr>
          <p:cNvPr id="7" name="Content Placeholder 6" descr="Now Hiring CDL Drivers" title="Facebook post paid for by Dolese Bros Co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05000"/>
            <a:ext cx="3105202" cy="3382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524000"/>
            <a:ext cx="4800600" cy="509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4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New Intermediaries / Unequal Access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Limitations of the Law: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Uncertain liability for intermediary discrimination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Platforms claim immunity under CDA section 230</a:t>
            </a:r>
          </a:p>
        </p:txBody>
      </p:sp>
    </p:spTree>
    <p:extLst>
      <p:ext uri="{BB962C8B-B14F-4D97-AF65-F5344CB8AC3E}">
        <p14:creationId xmlns:p14="http://schemas.microsoft.com/office/powerpoint/2010/main" val="226488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8110</TotalTime>
  <Words>160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Microsoft New Tai Lue</vt:lpstr>
      <vt:lpstr>Times New Roman</vt:lpstr>
      <vt:lpstr>Wingdings</vt:lpstr>
      <vt:lpstr>Office Theme</vt:lpstr>
      <vt:lpstr>Data and AI: The Impact on Workers</vt:lpstr>
      <vt:lpstr>Data and AI: Impact on Workers</vt:lpstr>
      <vt:lpstr>Monitoring and Surveillance</vt:lpstr>
      <vt:lpstr>Monitoring and Surveillance</vt:lpstr>
      <vt:lpstr>Bias and Discrimination</vt:lpstr>
      <vt:lpstr>Bias and Discrimination</vt:lpstr>
      <vt:lpstr>New Intermediaries / Unequal Access </vt:lpstr>
      <vt:lpstr>New Intermediaries / Unequal Access</vt:lpstr>
      <vt:lpstr>New Intermediaries / Unequal Access </vt:lpstr>
      <vt:lpstr>Moving Forward</vt:lpstr>
    </vt:vector>
  </TitlesOfParts>
  <Company>Washington University 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Workstudy External Affairs</dc:creator>
  <cp:lastModifiedBy>Page, Crystal@Labor</cp:lastModifiedBy>
  <cp:revision>246</cp:revision>
  <cp:lastPrinted>2019-07-23T14:52:34Z</cp:lastPrinted>
  <dcterms:created xsi:type="dcterms:W3CDTF">2017-12-18T17:08:21Z</dcterms:created>
  <dcterms:modified xsi:type="dcterms:W3CDTF">2020-02-01T00:57:29Z</dcterms:modified>
</cp:coreProperties>
</file>