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76" r:id="rId2"/>
    <p:sldId id="310" r:id="rId3"/>
    <p:sldId id="292" r:id="rId4"/>
    <p:sldId id="311" r:id="rId5"/>
    <p:sldId id="303" r:id="rId6"/>
    <p:sldId id="307" r:id="rId7"/>
    <p:sldId id="28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69"/>
    <p:restoredTop sz="94654"/>
  </p:normalViewPr>
  <p:slideViewPr>
    <p:cSldViewPr snapToGrid="0" snapToObjects="1">
      <p:cViewPr varScale="1">
        <p:scale>
          <a:sx n="55" d="100"/>
          <a:sy n="55" d="100"/>
        </p:scale>
        <p:origin x="78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6A364-3C15-3B45-AFF2-D448DAA13790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05AEA-DD79-5B4A-8E5C-6B16D3808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54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1528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4689-2A18-1748-966C-B8B4E496C8F3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A9A4-B378-1843-91CE-3D9682A0D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20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4689-2A18-1748-966C-B8B4E496C8F3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A9A4-B378-1843-91CE-3D9682A0D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49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4689-2A18-1748-966C-B8B4E496C8F3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A9A4-B378-1843-91CE-3D9682A0D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8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87530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4689-2A18-1748-966C-B8B4E496C8F3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A9A4-B378-1843-91CE-3D9682A0D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4689-2A18-1748-966C-B8B4E496C8F3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A9A4-B378-1843-91CE-3D9682A0D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46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4689-2A18-1748-966C-B8B4E496C8F3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A9A4-B378-1843-91CE-3D9682A0D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39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4689-2A18-1748-966C-B8B4E496C8F3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A9A4-B378-1843-91CE-3D9682A0D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47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4689-2A18-1748-966C-B8B4E496C8F3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A9A4-B378-1843-91CE-3D9682A0D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4689-2A18-1748-966C-B8B4E496C8F3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A9A4-B378-1843-91CE-3D9682A0D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508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4689-2A18-1748-966C-B8B4E496C8F3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A9A4-B378-1843-91CE-3D9682A0D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44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4689-2A18-1748-966C-B8B4E496C8F3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A9A4-B378-1843-91CE-3D9682A0D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2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F4689-2A18-1748-966C-B8B4E496C8F3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3A9A4-B378-1843-91CE-3D9682A0D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61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apers.ssrn.com/sol3/papers.cfm?abstract_id=3142979" TargetMode="External"/><Relationship Id="rId2" Type="http://schemas.openxmlformats.org/officeDocument/2006/relationships/hyperlink" Target="https://papers.ssrn.com/sol3/Papers.cfm?abstract_id=274607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papers.ssrn.com/sol3/papers.cfm?abstract_id=319261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apers.ssrn.com/sol3/papers.cfm?abstract_id=343763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apers.ssrn.com/sol3/papers.cfm?abstract_id=2837797" TargetMode="External"/><Relationship Id="rId2" Type="http://schemas.openxmlformats.org/officeDocument/2006/relationships/hyperlink" Target="https://papers.ssrn.com/sol3/papers.cfm?abstract_id=324728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://papers.ssrn.com/sol3/papers.cfm?abstract_id=246089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hyperlink" Target="http://papers.ssrn.com/sol3/papers.cfm?abstract_id=274621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iajunwa@cornell.ed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69" y="-54681"/>
            <a:ext cx="11145301" cy="1845639"/>
          </a:xfrm>
        </p:spPr>
        <p:txBody>
          <a:bodyPr>
            <a:noAutofit/>
          </a:bodyPr>
          <a:lstStyle/>
          <a:p>
            <a:endParaRPr lang="en-US" sz="4800" b="1" dirty="0" smtClean="0">
              <a:latin typeface="Garamond" charset="0"/>
              <a:ea typeface="Garamond" charset="0"/>
              <a:cs typeface="Garamond" charset="0"/>
            </a:endParaRPr>
          </a:p>
          <a:p>
            <a:r>
              <a:rPr lang="en-US" sz="4400" b="1" dirty="0" smtClean="0">
                <a:latin typeface="Garamond" charset="0"/>
                <a:ea typeface="Garamond" charset="0"/>
                <a:cs typeface="Garamond" charset="0"/>
              </a:rPr>
              <a:t>California Future of Work Commission</a:t>
            </a:r>
            <a:endParaRPr lang="en-US" sz="4400" b="1" dirty="0">
              <a:latin typeface="Garamond" charset="0"/>
              <a:ea typeface="Garamond" charset="0"/>
              <a:cs typeface="Garamond" charset="0"/>
            </a:endParaRPr>
          </a:p>
        </p:txBody>
      </p:sp>
      <p:pic>
        <p:nvPicPr>
          <p:cNvPr id="4" name="Picture 3" title="Cornell University - ILR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489" y="5754413"/>
            <a:ext cx="2073880" cy="6779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7370" y="1690054"/>
            <a:ext cx="1072889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Garamond" charset="0"/>
                <a:ea typeface="Garamond" charset="0"/>
                <a:cs typeface="Garamond" charset="0"/>
              </a:rPr>
              <a:t>Professor Ifeoma Ajunwa, J.D., Ph.D.</a:t>
            </a:r>
          </a:p>
          <a:p>
            <a:pPr algn="ctr"/>
            <a:r>
              <a:rPr lang="en-US" sz="3200" dirty="0">
                <a:latin typeface="Garamond" charset="0"/>
                <a:ea typeface="Garamond" charset="0"/>
                <a:cs typeface="Garamond" charset="0"/>
              </a:rPr>
              <a:t>Assistant </a:t>
            </a:r>
            <a:r>
              <a:rPr lang="en-US" sz="3200" dirty="0" smtClean="0">
                <a:latin typeface="Garamond" charset="0"/>
                <a:ea typeface="Garamond" charset="0"/>
                <a:cs typeface="Garamond" charset="0"/>
              </a:rPr>
              <a:t>Professor, </a:t>
            </a:r>
            <a:r>
              <a:rPr lang="en-US" sz="3200" dirty="0">
                <a:latin typeface="Garamond" charset="0"/>
                <a:ea typeface="Garamond" charset="0"/>
                <a:cs typeface="Garamond" charset="0"/>
              </a:rPr>
              <a:t>Cornell University </a:t>
            </a:r>
            <a:r>
              <a:rPr lang="en-US" sz="3200" dirty="0" smtClean="0">
                <a:latin typeface="Garamond" charset="0"/>
                <a:ea typeface="Garamond" charset="0"/>
                <a:cs typeface="Garamond" charset="0"/>
              </a:rPr>
              <a:t>ILR </a:t>
            </a:r>
            <a:r>
              <a:rPr lang="en-US" sz="3200" dirty="0">
                <a:latin typeface="Garamond" charset="0"/>
                <a:ea typeface="Garamond" charset="0"/>
                <a:cs typeface="Garamond" charset="0"/>
              </a:rPr>
              <a:t>School, </a:t>
            </a:r>
            <a:endParaRPr lang="en-US" sz="3200" dirty="0" smtClean="0">
              <a:latin typeface="Garamond" charset="0"/>
              <a:ea typeface="Garamond" charset="0"/>
              <a:cs typeface="Garamond" charset="0"/>
            </a:endParaRPr>
          </a:p>
          <a:p>
            <a:pPr algn="ctr"/>
            <a:r>
              <a:rPr lang="en-US" sz="3200" dirty="0" smtClean="0">
                <a:latin typeface="Garamond" charset="0"/>
                <a:ea typeface="Garamond" charset="0"/>
                <a:cs typeface="Garamond" charset="0"/>
              </a:rPr>
              <a:t>Faculty Associate Member, </a:t>
            </a:r>
            <a:r>
              <a:rPr lang="en-US" sz="3200" dirty="0">
                <a:latin typeface="Garamond" charset="0"/>
                <a:ea typeface="Garamond" charset="0"/>
                <a:cs typeface="Garamond" charset="0"/>
              </a:rPr>
              <a:t>Cornell Law </a:t>
            </a:r>
            <a:r>
              <a:rPr lang="en-US" sz="3200" dirty="0" smtClean="0">
                <a:latin typeface="Garamond" charset="0"/>
                <a:ea typeface="Garamond" charset="0"/>
                <a:cs typeface="Garamond" charset="0"/>
              </a:rPr>
              <a:t>School</a:t>
            </a:r>
          </a:p>
          <a:p>
            <a:pPr algn="ctr"/>
            <a:r>
              <a:rPr lang="en-US" sz="3600" b="1" dirty="0" smtClean="0">
                <a:latin typeface="Garamond" charset="0"/>
                <a:ea typeface="Garamond" charset="0"/>
                <a:cs typeface="Garamond" charset="0"/>
              </a:rPr>
              <a:t>Twitter: @iajunwa</a:t>
            </a:r>
          </a:p>
          <a:p>
            <a:pPr algn="ctr"/>
            <a:r>
              <a:rPr lang="en-US" sz="3600" b="1" dirty="0" smtClean="0">
                <a:latin typeface="Garamond" charset="0"/>
                <a:ea typeface="Garamond" charset="0"/>
                <a:cs typeface="Garamond" charset="0"/>
              </a:rPr>
              <a:t>E-mail: </a:t>
            </a:r>
            <a:r>
              <a:rPr lang="en-US" sz="3600" b="1" dirty="0" err="1" smtClean="0">
                <a:latin typeface="Garamond" charset="0"/>
                <a:ea typeface="Garamond" charset="0"/>
                <a:cs typeface="Garamond" charset="0"/>
              </a:rPr>
              <a:t>iajunwa@cornell.edu</a:t>
            </a:r>
            <a:endParaRPr lang="en-US" sz="3600" b="1" dirty="0" smtClean="0">
              <a:latin typeface="Garamond" charset="0"/>
              <a:ea typeface="Garamond" charset="0"/>
              <a:cs typeface="Garamond" charset="0"/>
            </a:endParaRPr>
          </a:p>
          <a:p>
            <a:pPr algn="ctr"/>
            <a:endParaRPr lang="en-US" sz="2400" b="1" dirty="0">
              <a:latin typeface="Garamond" charset="0"/>
              <a:ea typeface="Garamond" charset="0"/>
              <a:cs typeface="Garamond" charset="0"/>
            </a:endParaRPr>
          </a:p>
          <a:p>
            <a:pPr algn="ctr"/>
            <a:r>
              <a:rPr lang="en-US" sz="3200" dirty="0" smtClean="0">
                <a:latin typeface="Garamond" charset="0"/>
                <a:ea typeface="Garamond" charset="0"/>
                <a:cs typeface="Garamond" charset="0"/>
              </a:rPr>
              <a:t>Thursday, January 16th, 2020</a:t>
            </a:r>
            <a:endParaRPr lang="en-US" sz="3200" dirty="0"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7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Garamond" charset="0"/>
                <a:ea typeface="Garamond" charset="0"/>
                <a:cs typeface="Garamond" charset="0"/>
              </a:rPr>
              <a:t>TWO MAIN ISSUES FOR WORKERS</a:t>
            </a:r>
            <a:endParaRPr lang="en-US" b="1" dirty="0">
              <a:solidFill>
                <a:srgbClr val="FF000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891345" cy="3834196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>
                <a:latin typeface="Garamond" charset="0"/>
                <a:ea typeface="Garamond" charset="0"/>
                <a:cs typeface="Garamond" charset="0"/>
              </a:rPr>
              <a:t>Use of AI for Discrimination in Hiring</a:t>
            </a:r>
          </a:p>
          <a:p>
            <a:pPr lvl="1"/>
            <a:r>
              <a:rPr lang="en-US" sz="2800" dirty="0" smtClean="0">
                <a:latin typeface="Garamond" charset="0"/>
                <a:ea typeface="Garamond" charset="0"/>
                <a:cs typeface="Garamond" charset="0"/>
              </a:rPr>
              <a:t>Discrimination by proxies</a:t>
            </a:r>
          </a:p>
          <a:p>
            <a:pPr lvl="1"/>
            <a:r>
              <a:rPr lang="en-US" sz="2800" dirty="0" smtClean="0">
                <a:latin typeface="Garamond" charset="0"/>
                <a:ea typeface="Garamond" charset="0"/>
                <a:cs typeface="Garamond" charset="0"/>
              </a:rPr>
              <a:t>Discrimination by platform design</a:t>
            </a:r>
          </a:p>
          <a:p>
            <a:pPr lvl="1"/>
            <a:r>
              <a:rPr lang="en-US" sz="2800" b="1" dirty="0" smtClean="0">
                <a:solidFill>
                  <a:srgbClr val="FF0000"/>
                </a:solidFill>
                <a:latin typeface="Garamond" charset="0"/>
                <a:ea typeface="Garamond" charset="0"/>
                <a:cs typeface="Garamond" charset="0"/>
              </a:rPr>
              <a:t>Solution: Certification System for Automated Hiring Platforms </a:t>
            </a:r>
          </a:p>
          <a:p>
            <a:pPr lvl="1"/>
            <a:endParaRPr lang="en-US" sz="2800" dirty="0" smtClean="0">
              <a:latin typeface="Garamond" charset="0"/>
              <a:ea typeface="Garamond" charset="0"/>
              <a:cs typeface="Garamond" charset="0"/>
            </a:endParaRPr>
          </a:p>
          <a:p>
            <a:r>
              <a:rPr lang="en-US" sz="3200" b="1" dirty="0" smtClean="0">
                <a:latin typeface="Garamond" charset="0"/>
                <a:ea typeface="Garamond" charset="0"/>
                <a:cs typeface="Garamond" charset="0"/>
              </a:rPr>
              <a:t>Demand for Worker Data</a:t>
            </a:r>
          </a:p>
          <a:p>
            <a:pPr lvl="1"/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Biometric Data: e.g. </a:t>
            </a:r>
            <a:r>
              <a:rPr lang="en-US" dirty="0" err="1" smtClean="0">
                <a:latin typeface="Garamond" charset="0"/>
                <a:ea typeface="Garamond" charset="0"/>
                <a:cs typeface="Garamond" charset="0"/>
              </a:rPr>
              <a:t>Hirevue</a:t>
            </a:r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, RFID skin tags</a:t>
            </a:r>
          </a:p>
          <a:p>
            <a:pPr lvl="1"/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Health Data: e.g. as part of workplace wellness programs, from wearable tech</a:t>
            </a:r>
          </a:p>
          <a:p>
            <a:pPr lvl="1"/>
            <a:r>
              <a:rPr lang="en-US" sz="2800" b="1" dirty="0" smtClean="0">
                <a:solidFill>
                  <a:srgbClr val="FF0000"/>
                </a:solidFill>
                <a:latin typeface="Garamond" charset="0"/>
                <a:ea typeface="Garamond" charset="0"/>
                <a:cs typeface="Garamond" charset="0"/>
              </a:rPr>
              <a:t>Solution: Framework for collection and use of worker data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title="Cornell University - ILR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5776913"/>
            <a:ext cx="25908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65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952" y="365125"/>
            <a:ext cx="1174531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Garamond" charset="0"/>
                <a:ea typeface="Garamond" charset="0"/>
                <a:cs typeface="Garamond" charset="0"/>
              </a:rPr>
              <a:t>USE OF AI FOR DISCRIMINATION IN HIRING</a:t>
            </a:r>
            <a:endParaRPr lang="en-US" sz="4000" b="1" dirty="0">
              <a:solidFill>
                <a:srgbClr val="FF000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66193"/>
            <a:ext cx="11112063" cy="431072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>
                <a:latin typeface="Garamond" charset="0"/>
                <a:ea typeface="Garamond" charset="0"/>
                <a:cs typeface="Garamond" charset="0"/>
              </a:rPr>
              <a:t>Discrimination </a:t>
            </a:r>
            <a:r>
              <a:rPr lang="en-US" sz="3200" dirty="0">
                <a:latin typeface="Garamond" charset="0"/>
                <a:ea typeface="Garamond" charset="0"/>
                <a:cs typeface="Garamond" charset="0"/>
              </a:rPr>
              <a:t>by proxies</a:t>
            </a:r>
          </a:p>
          <a:p>
            <a:r>
              <a:rPr lang="en-US" sz="3200" dirty="0">
                <a:latin typeface="Garamond" charset="0"/>
                <a:ea typeface="Garamond" charset="0"/>
                <a:cs typeface="Garamond" charset="0"/>
              </a:rPr>
              <a:t>Discrimination by platform design</a:t>
            </a:r>
          </a:p>
          <a:p>
            <a:r>
              <a:rPr lang="en-US" sz="3200" b="1" dirty="0">
                <a:solidFill>
                  <a:srgbClr val="FF0000"/>
                </a:solidFill>
                <a:latin typeface="Garamond" charset="0"/>
                <a:ea typeface="Garamond" charset="0"/>
                <a:cs typeface="Garamond" charset="0"/>
              </a:rPr>
              <a:t>Solution: Certification System for Automated Hiring Platforms </a:t>
            </a:r>
            <a:endParaRPr lang="en-US" sz="3200" b="1" dirty="0" smtClean="0">
              <a:solidFill>
                <a:srgbClr val="FF0000"/>
              </a:solidFill>
              <a:latin typeface="Garamond" charset="0"/>
              <a:ea typeface="Garamond" charset="0"/>
              <a:cs typeface="Garamond" charset="0"/>
            </a:endParaRPr>
          </a:p>
          <a:p>
            <a:pPr lvl="1"/>
            <a:r>
              <a:rPr lang="en-US" b="1" dirty="0" smtClean="0">
                <a:latin typeface="Garamond" charset="0"/>
                <a:ea typeface="Garamond" charset="0"/>
                <a:cs typeface="Garamond" charset="0"/>
              </a:rPr>
              <a:t>See attached paper, </a:t>
            </a:r>
            <a:r>
              <a:rPr lang="en-US" sz="2800" b="1" i="1" dirty="0" smtClean="0">
                <a:latin typeface="Garamond" charset="0"/>
                <a:ea typeface="Garamond" charset="0"/>
                <a:cs typeface="Garamond" charset="0"/>
              </a:rPr>
              <a:t>Automated Employment Discrimination</a:t>
            </a:r>
          </a:p>
          <a:p>
            <a:pPr lvl="1"/>
            <a:endParaRPr lang="en-US" b="1" dirty="0">
              <a:latin typeface="Garamond" charset="0"/>
              <a:ea typeface="Garamond" charset="0"/>
              <a:cs typeface="Garamond" charset="0"/>
            </a:endParaRPr>
          </a:p>
          <a:p>
            <a:r>
              <a:rPr lang="en-US" sz="3200" i="1" dirty="0">
                <a:latin typeface="Garamond" charset="0"/>
                <a:ea typeface="Garamond" charset="0"/>
                <a:cs typeface="Garamond" charset="0"/>
                <a:hlinkClick r:id="rId2"/>
              </a:rPr>
              <a:t>The Paradox of Automation as Anti-Bias Intervention</a:t>
            </a:r>
            <a:r>
              <a:rPr lang="en-US" sz="3200" dirty="0">
                <a:latin typeface="Garamond" charset="0"/>
                <a:ea typeface="Garamond" charset="0"/>
                <a:cs typeface="Garamond" charset="0"/>
              </a:rPr>
              <a:t>, 41 Cardozo. L. Rev. __ (Forthcoming, 2020).</a:t>
            </a:r>
          </a:p>
          <a:p>
            <a:r>
              <a:rPr lang="en-US" sz="3200" i="1" dirty="0">
                <a:latin typeface="Garamond" charset="0"/>
                <a:ea typeface="Garamond" charset="0"/>
                <a:cs typeface="Garamond" charset="0"/>
                <a:hlinkClick r:id="rId3"/>
              </a:rPr>
              <a:t>Age Discrimination by Platforms</a:t>
            </a:r>
            <a:r>
              <a:rPr lang="en-US" sz="3200" i="1" dirty="0">
                <a:latin typeface="Garamond" charset="0"/>
                <a:ea typeface="Garamond" charset="0"/>
                <a:cs typeface="Garamond" charset="0"/>
              </a:rPr>
              <a:t>, </a:t>
            </a:r>
            <a:r>
              <a:rPr lang="en-US" sz="3200" dirty="0">
                <a:latin typeface="Garamond" charset="0"/>
                <a:ea typeface="Garamond" charset="0"/>
                <a:cs typeface="Garamond" charset="0"/>
              </a:rPr>
              <a:t>40 Berkeley J. Emp. &amp; Lab. L.1 (2019).</a:t>
            </a:r>
          </a:p>
          <a:p>
            <a:r>
              <a:rPr lang="en-US" sz="3200" i="1" dirty="0" smtClean="0">
                <a:latin typeface="Garamond" charset="0"/>
                <a:ea typeface="Garamond" charset="0"/>
                <a:cs typeface="Garamond" charset="0"/>
                <a:hlinkClick r:id="rId4"/>
              </a:rPr>
              <a:t>Combatting </a:t>
            </a:r>
            <a:r>
              <a:rPr lang="en-US" sz="3200" i="1" dirty="0">
                <a:latin typeface="Garamond" charset="0"/>
                <a:ea typeface="Garamond" charset="0"/>
                <a:cs typeface="Garamond" charset="0"/>
                <a:hlinkClick r:id="rId4"/>
              </a:rPr>
              <a:t>Discrimination Against the Formerly Incarcerated in the Labor Market</a:t>
            </a:r>
            <a:r>
              <a:rPr lang="en-US" sz="3200" dirty="0">
                <a:latin typeface="Garamond" charset="0"/>
                <a:ea typeface="Garamond" charset="0"/>
                <a:cs typeface="Garamond" charset="0"/>
              </a:rPr>
              <a:t>, 112</a:t>
            </a:r>
            <a:r>
              <a:rPr lang="en-US" sz="3200" i="1" dirty="0">
                <a:latin typeface="Garamond" charset="0"/>
                <a:ea typeface="Garamond" charset="0"/>
                <a:cs typeface="Garamond" charset="0"/>
              </a:rPr>
              <a:t> </a:t>
            </a:r>
            <a:r>
              <a:rPr lang="en-US" sz="3200" dirty="0">
                <a:latin typeface="Garamond" charset="0"/>
                <a:ea typeface="Garamond" charset="0"/>
                <a:cs typeface="Garamond" charset="0"/>
              </a:rPr>
              <a:t>Nw. U. L. Rev. 1385 (2018). (with Professor Angela Onwuachi-Willig).</a:t>
            </a:r>
          </a:p>
          <a:p>
            <a:pPr marL="0" indent="0" algn="just">
              <a:buNone/>
            </a:pPr>
            <a:endParaRPr lang="en-US" sz="3200" dirty="0">
              <a:latin typeface="Garamond" charset="0"/>
              <a:ea typeface="Garamond" charset="0"/>
              <a:cs typeface="Garamond" charset="0"/>
            </a:endParaRPr>
          </a:p>
        </p:txBody>
      </p:sp>
      <p:pic>
        <p:nvPicPr>
          <p:cNvPr id="4" name="Picture 3" title="Cornell University - ILR Logo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231" y="5776913"/>
            <a:ext cx="25908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7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33234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Garamond" charset="0"/>
                <a:ea typeface="Garamond" charset="0"/>
                <a:cs typeface="Garamond" charset="0"/>
              </a:rPr>
              <a:t>THE FAIR AUTOMATED HIRING MARK</a:t>
            </a:r>
            <a:endParaRPr lang="en-US" b="1" dirty="0">
              <a:solidFill>
                <a:srgbClr val="FF000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pic>
        <p:nvPicPr>
          <p:cNvPr id="12" name="Picture 11" title="Cornell University - ILR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634" y="5712044"/>
            <a:ext cx="2590800" cy="800100"/>
          </a:xfrm>
          <a:prstGeom prst="rect">
            <a:avLst/>
          </a:prstGeom>
        </p:spPr>
      </p:pic>
      <p:grpSp>
        <p:nvGrpSpPr>
          <p:cNvPr id="13" name="Group 12" title="Octagon with the letters FAHM"/>
          <p:cNvGrpSpPr/>
          <p:nvPr/>
        </p:nvGrpSpPr>
        <p:grpSpPr>
          <a:xfrm>
            <a:off x="4692869" y="1810230"/>
            <a:ext cx="2510118" cy="2489499"/>
            <a:chOff x="0" y="0"/>
            <a:chExt cx="914400" cy="914400"/>
          </a:xfrm>
        </p:grpSpPr>
        <p:sp>
          <p:nvSpPr>
            <p:cNvPr id="14" name="Octagon 13"/>
            <p:cNvSpPr>
              <a:spLocks/>
            </p:cNvSpPr>
            <p:nvPr/>
          </p:nvSpPr>
          <p:spPr>
            <a:xfrm>
              <a:off x="0" y="0"/>
              <a:ext cx="914400" cy="914400"/>
            </a:xfrm>
            <a:prstGeom prst="octagon">
              <a:avLst/>
            </a:prstGeom>
            <a:solidFill>
              <a:srgbClr val="4472C4">
                <a:lumMod val="75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" name="Text Box 21"/>
            <p:cNvSpPr txBox="1"/>
            <p:nvPr/>
          </p:nvSpPr>
          <p:spPr>
            <a:xfrm>
              <a:off x="219456" y="308203"/>
              <a:ext cx="571659" cy="31286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  <a:tabLst>
                  <a:tab pos="228600" algn="l"/>
                </a:tabLst>
              </a:pPr>
              <a:r>
                <a:rPr lang="en-US" sz="3200" dirty="0">
                  <a:solidFill>
                    <a:srgbClr val="FFFFFF"/>
                  </a:solidFill>
                  <a:effectLst/>
                  <a:latin typeface="Times New Roman" charset="0"/>
                  <a:ea typeface="SimSun" charset="-122"/>
                  <a:cs typeface="Courier New" charset="0"/>
                </a:rPr>
                <a:t>FAHM</a:t>
              </a:r>
              <a:endParaRPr lang="en-US" sz="3200" dirty="0">
                <a:effectLst/>
                <a:latin typeface="Times New Roman" charset="0"/>
                <a:ea typeface="SimSun" charset="-122"/>
                <a:cs typeface="Courier New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58058" y="4826697"/>
            <a:ext cx="81967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Garamond" charset="0"/>
                <a:ea typeface="Garamond" charset="0"/>
                <a:cs typeface="Garamond" charset="0"/>
              </a:rPr>
              <a:t>Automated Employment Discrimination</a:t>
            </a:r>
            <a:r>
              <a:rPr lang="en-US" sz="2400" dirty="0"/>
              <a:t>, available on SSRN: </a:t>
            </a:r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papers.ssrn.com/sol3/papers.cfm?abstract_id=3437631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808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037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Garamond" charset="0"/>
                <a:ea typeface="Garamond" charset="0"/>
                <a:cs typeface="Garamond" charset="0"/>
              </a:rPr>
              <a:t>Demand for Worker Data</a:t>
            </a:r>
            <a:endParaRPr lang="en-US" b="1" dirty="0">
              <a:solidFill>
                <a:srgbClr val="FF000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2537"/>
            <a:ext cx="10970172" cy="48053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Biometric </a:t>
            </a:r>
            <a:r>
              <a:rPr lang="en-US" dirty="0">
                <a:latin typeface="Garamond" charset="0"/>
                <a:ea typeface="Garamond" charset="0"/>
                <a:cs typeface="Garamond" charset="0"/>
              </a:rPr>
              <a:t>Data: e.g. </a:t>
            </a:r>
            <a:r>
              <a:rPr lang="en-US" dirty="0" err="1">
                <a:latin typeface="Garamond" charset="0"/>
                <a:ea typeface="Garamond" charset="0"/>
                <a:cs typeface="Garamond" charset="0"/>
              </a:rPr>
              <a:t>Hirevue</a:t>
            </a:r>
            <a:r>
              <a:rPr lang="en-US" dirty="0">
                <a:latin typeface="Garamond" charset="0"/>
                <a:ea typeface="Garamond" charset="0"/>
                <a:cs typeface="Garamond" charset="0"/>
              </a:rPr>
              <a:t>, RFID skin tags</a:t>
            </a:r>
          </a:p>
          <a:p>
            <a:r>
              <a:rPr lang="en-US" dirty="0">
                <a:latin typeface="Garamond" charset="0"/>
                <a:ea typeface="Garamond" charset="0"/>
                <a:cs typeface="Garamond" charset="0"/>
              </a:rPr>
              <a:t>Health Data: e.g. as part of workplace wellness programs, from wearable tech</a:t>
            </a:r>
          </a:p>
          <a:p>
            <a:r>
              <a:rPr lang="en-US" b="1" dirty="0">
                <a:solidFill>
                  <a:srgbClr val="FF0000"/>
                </a:solidFill>
                <a:latin typeface="Garamond" charset="0"/>
                <a:ea typeface="Garamond" charset="0"/>
                <a:cs typeface="Garamond" charset="0"/>
              </a:rPr>
              <a:t>Solution: Framework for collection and use of </a:t>
            </a:r>
            <a:r>
              <a:rPr lang="en-US" b="1" dirty="0" smtClean="0">
                <a:solidFill>
                  <a:srgbClr val="FF0000"/>
                </a:solidFill>
                <a:latin typeface="Garamond" charset="0"/>
                <a:ea typeface="Garamond" charset="0"/>
                <a:cs typeface="Garamond" charset="0"/>
              </a:rPr>
              <a:t>worker </a:t>
            </a:r>
            <a:r>
              <a:rPr lang="en-US" b="1" dirty="0">
                <a:solidFill>
                  <a:srgbClr val="FF0000"/>
                </a:solidFill>
                <a:latin typeface="Garamond" charset="0"/>
                <a:ea typeface="Garamond" charset="0"/>
                <a:cs typeface="Garamond" charset="0"/>
              </a:rPr>
              <a:t>data</a:t>
            </a:r>
          </a:p>
          <a:p>
            <a:pPr marL="0" indent="0">
              <a:buNone/>
            </a:pPr>
            <a:r>
              <a:rPr lang="en-US" i="1" dirty="0" smtClean="0">
                <a:latin typeface="Garamond" charset="0"/>
                <a:ea typeface="Garamond" charset="0"/>
                <a:cs typeface="Garamond" charset="0"/>
                <a:hlinkClick r:id="rId2"/>
              </a:rPr>
              <a:t>Algorithms </a:t>
            </a:r>
            <a:r>
              <a:rPr lang="en-US" i="1" dirty="0">
                <a:latin typeface="Garamond" charset="0"/>
                <a:ea typeface="Garamond" charset="0"/>
                <a:cs typeface="Garamond" charset="0"/>
                <a:hlinkClick r:id="rId2"/>
              </a:rPr>
              <a:t>at Work: Productivity Monitoring Applications and Wearable Technology</a:t>
            </a:r>
            <a:r>
              <a:rPr lang="en-US" dirty="0">
                <a:latin typeface="Garamond" charset="0"/>
                <a:ea typeface="Garamond" charset="0"/>
                <a:cs typeface="Garamond" charset="0"/>
              </a:rPr>
              <a:t>, 63 St. Louis U. L.J. 21 (2019</a:t>
            </a:r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).</a:t>
            </a:r>
          </a:p>
          <a:p>
            <a:pPr marL="0" indent="0">
              <a:buNone/>
            </a:pPr>
            <a:r>
              <a:rPr lang="en-US" i="1" u="sng" dirty="0">
                <a:latin typeface="Garamond" charset="0"/>
                <a:ea typeface="Garamond" charset="0"/>
                <a:cs typeface="Garamond" charset="0"/>
                <a:hlinkClick r:id="rId3"/>
              </a:rPr>
              <a:t>“</a:t>
            </a:r>
            <a:r>
              <a:rPr lang="en-US" u="sng" dirty="0">
                <a:latin typeface="Garamond" charset="0"/>
                <a:ea typeface="Garamond" charset="0"/>
                <a:cs typeface="Garamond" charset="0"/>
                <a:hlinkClick r:id="rId3"/>
              </a:rPr>
              <a:t>Health and Big Data: An Ethical Framework for Health Information Collection By Corporate Wellness Programs”</a:t>
            </a:r>
            <a:r>
              <a:rPr lang="en-US" dirty="0">
                <a:latin typeface="Garamond" charset="0"/>
                <a:ea typeface="Garamond" charset="0"/>
                <a:cs typeface="Garamond" charset="0"/>
              </a:rPr>
              <a:t>, </a:t>
            </a:r>
            <a:r>
              <a:rPr lang="en-US" b="1" dirty="0">
                <a:latin typeface="Garamond" charset="0"/>
                <a:ea typeface="Garamond" charset="0"/>
                <a:cs typeface="Garamond" charset="0"/>
              </a:rPr>
              <a:t>Journal of Law, Medicine, and Ethics</a:t>
            </a:r>
            <a:r>
              <a:rPr lang="en-US" dirty="0">
                <a:latin typeface="Garamond" charset="0"/>
                <a:ea typeface="Garamond" charset="0"/>
                <a:cs typeface="Garamond" charset="0"/>
              </a:rPr>
              <a:t>, 44 (2016): 474-480 (with Kate Crawford and Joel Ford</a:t>
            </a:r>
            <a:r>
              <a:rPr lang="en-US" dirty="0" smtClean="0">
                <a:latin typeface="Garamond" charset="0"/>
                <a:ea typeface="Garamond" charset="0"/>
                <a:cs typeface="Garamond" charset="0"/>
              </a:rPr>
              <a:t>).</a:t>
            </a:r>
          </a:p>
          <a:p>
            <a:pPr marL="0" indent="0">
              <a:buNone/>
            </a:pPr>
            <a:r>
              <a:rPr lang="en-US" i="1" u="sng" dirty="0">
                <a:latin typeface="Garamond" charset="0"/>
                <a:ea typeface="Garamond" charset="0"/>
                <a:cs typeface="Garamond" charset="0"/>
                <a:hlinkClick r:id="rId4"/>
              </a:rPr>
              <a:t>Genetic Data and Civil Rights</a:t>
            </a:r>
            <a:r>
              <a:rPr lang="en-US" dirty="0">
                <a:latin typeface="Garamond" charset="0"/>
                <a:ea typeface="Garamond" charset="0"/>
                <a:cs typeface="Garamond" charset="0"/>
              </a:rPr>
              <a:t>, 51 Harv. C.R.-C.L. L. Rev. 75 (2016).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title="Cornell University - ILR Logo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124" y="6057900"/>
            <a:ext cx="25908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32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nes point to brain, heart, location based on cellphone, stomach, watch measuring fitness, and footsteps logged" title="Silhouette of a person with lines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120" y="1626458"/>
            <a:ext cx="4670750" cy="4670750"/>
          </a:xfrm>
          <a:prstGeom prst="rect">
            <a:avLst/>
          </a:prstGeom>
        </p:spPr>
      </p:pic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5644056" y="1970690"/>
            <a:ext cx="5959366" cy="2412124"/>
          </a:xfrm>
          <a:prstGeom prst="rect">
            <a:avLst/>
          </a:prstGeom>
        </p:spPr>
        <p:txBody>
          <a:bodyPr vert="horz" lIns="121900" tIns="121900" rIns="121900" bIns="121900" rtlCol="0" anchor="ctr" anchorCtr="0">
            <a:noAutofit/>
          </a:bodyPr>
          <a:lstStyle/>
          <a:p>
            <a:pPr algn="l"/>
            <a:r>
              <a:rPr lang="en-US" sz="3600" i="1" u="sng" dirty="0">
                <a:latin typeface="Garamond" charset="0"/>
                <a:ea typeface="Garamond" charset="0"/>
                <a:cs typeface="Garamond" charset="0"/>
                <a:hlinkClick r:id="rId4"/>
              </a:rPr>
              <a:t>Limitless Worker Surveillance</a:t>
            </a:r>
            <a:r>
              <a:rPr lang="en-US" sz="3600" dirty="0">
                <a:latin typeface="Garamond" charset="0"/>
                <a:ea typeface="Garamond" charset="0"/>
                <a:cs typeface="Garamond" charset="0"/>
              </a:rPr>
              <a:t>, 105 Cal. L. Rev. 736 ( 2017) (with Professors Jason Schultz and Kate Crawford).</a:t>
            </a:r>
            <a:r>
              <a:rPr lang="en-US" sz="2000" dirty="0"/>
              <a:t/>
            </a:r>
            <a:br>
              <a:rPr lang="en-US" sz="2000" dirty="0"/>
            </a:br>
            <a:endParaRPr lang="en" sz="2000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216" name="Shape 216"/>
          <p:cNvSpPr txBox="1"/>
          <p:nvPr/>
        </p:nvSpPr>
        <p:spPr>
          <a:xfrm>
            <a:off x="8236570" y="5713287"/>
            <a:ext cx="3621430" cy="878112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2400" dirty="0">
                <a:solidFill>
                  <a:srgbClr val="FFFFFF"/>
                </a:solidFill>
              </a:rPr>
              <a:t>(Many thanks to Miranda </a:t>
            </a:r>
            <a:r>
              <a:rPr lang="en" sz="2400" dirty="0" err="1" smtClean="0">
                <a:solidFill>
                  <a:srgbClr val="FFFFFF"/>
                </a:solidFill>
              </a:rPr>
              <a:t>Bogdat</a:t>
            </a:r>
            <a:r>
              <a:rPr lang="en" sz="2400" dirty="0" smtClean="0">
                <a:solidFill>
                  <a:srgbClr val="FFFFFF"/>
                </a:solidFill>
              </a:rPr>
              <a:t> </a:t>
            </a:r>
            <a:r>
              <a:rPr lang="en" sz="2400" dirty="0">
                <a:solidFill>
                  <a:srgbClr val="FFFFFF"/>
                </a:solidFill>
              </a:rPr>
              <a:t>Upturn for this important insight)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0621" y="126124"/>
            <a:ext cx="112273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Garamond" charset="0"/>
                <a:ea typeface="Garamond" charset="0"/>
                <a:cs typeface="Garamond" charset="0"/>
              </a:rPr>
              <a:t>FRAMEWORK FOR COLLECTION &amp; USE OF WORKER DATA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" name="Picture 4" title="Cornell University - ILR Logo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32" y="5497108"/>
            <a:ext cx="25908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23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8411" y="871189"/>
            <a:ext cx="11315700" cy="2541084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Garamond" charset="0"/>
                <a:ea typeface="Garamond" charset="0"/>
                <a:cs typeface="Garamond" charset="0"/>
              </a:rPr>
              <a:t>Thank you for your kind attention!</a:t>
            </a:r>
          </a:p>
          <a:p>
            <a:r>
              <a:rPr lang="en-US" sz="4800" b="1" dirty="0" smtClean="0">
                <a:latin typeface="Garamond" charset="0"/>
                <a:ea typeface="Garamond" charset="0"/>
                <a:cs typeface="Garamond" charset="0"/>
              </a:rPr>
              <a:t>Automated Employment Discrimination</a:t>
            </a:r>
            <a:endParaRPr lang="en-US" sz="4800" b="1" dirty="0">
              <a:latin typeface="Garamond" charset="0"/>
              <a:ea typeface="Garamond" charset="0"/>
              <a:cs typeface="Garamond" charset="0"/>
            </a:endParaRPr>
          </a:p>
        </p:txBody>
      </p:sp>
      <p:pic>
        <p:nvPicPr>
          <p:cNvPr id="4" name="Picture 3" title="Cornell University - ILR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80" y="6059353"/>
            <a:ext cx="2113221" cy="6526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5383" y="2765502"/>
            <a:ext cx="990971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Garamond" charset="0"/>
                <a:ea typeface="Garamond" charset="0"/>
                <a:cs typeface="Garamond" charset="0"/>
              </a:rPr>
              <a:t>Professor Ifeoma Ajunwa, J.D., Ph.D.</a:t>
            </a:r>
          </a:p>
          <a:p>
            <a:pPr algn="ctr"/>
            <a:r>
              <a:rPr lang="en-US" sz="2400" dirty="0" smtClean="0">
                <a:latin typeface="Garamond" charset="0"/>
                <a:ea typeface="Garamond" charset="0"/>
                <a:cs typeface="Garamond" charset="0"/>
              </a:rPr>
              <a:t>Assistant Professor, </a:t>
            </a:r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Cornell University Industrial and Labor Relations School, Faculty </a:t>
            </a:r>
            <a:r>
              <a:rPr lang="en-US" sz="2400" dirty="0" smtClean="0">
                <a:latin typeface="Garamond" charset="0"/>
                <a:ea typeface="Garamond" charset="0"/>
                <a:cs typeface="Garamond" charset="0"/>
              </a:rPr>
              <a:t>Associate Member, </a:t>
            </a:r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Cornell Law </a:t>
            </a:r>
            <a:r>
              <a:rPr lang="en-US" sz="2400" dirty="0" smtClean="0">
                <a:latin typeface="Garamond" charset="0"/>
                <a:ea typeface="Garamond" charset="0"/>
                <a:cs typeface="Garamond" charset="0"/>
              </a:rPr>
              <a:t>School</a:t>
            </a:r>
          </a:p>
          <a:p>
            <a:pPr algn="ctr"/>
            <a:endParaRPr lang="en-US" sz="2400" dirty="0" smtClean="0">
              <a:latin typeface="Garamond" charset="0"/>
              <a:ea typeface="Garamond" charset="0"/>
              <a:cs typeface="Garamond" charset="0"/>
            </a:endParaRPr>
          </a:p>
          <a:p>
            <a:pPr algn="ctr"/>
            <a:r>
              <a:rPr lang="en-US" sz="2400" b="1" dirty="0" smtClean="0">
                <a:latin typeface="Garamond" charset="0"/>
                <a:ea typeface="Garamond" charset="0"/>
                <a:cs typeface="Garamond" charset="0"/>
              </a:rPr>
              <a:t>Twitter: @iajunwa</a:t>
            </a:r>
          </a:p>
          <a:p>
            <a:pPr algn="ctr"/>
            <a:r>
              <a:rPr lang="en-US" sz="2400" b="1" dirty="0" smtClean="0">
                <a:latin typeface="Garamond" charset="0"/>
                <a:ea typeface="Garamond" charset="0"/>
                <a:cs typeface="Garamond" charset="0"/>
              </a:rPr>
              <a:t>E-mail: </a:t>
            </a:r>
            <a:r>
              <a:rPr lang="en-US" sz="2400" b="1" dirty="0" smtClean="0">
                <a:latin typeface="Garamond" charset="0"/>
                <a:ea typeface="Garamond" charset="0"/>
                <a:cs typeface="Garamond" charset="0"/>
                <a:hlinkClick r:id="rId3"/>
              </a:rPr>
              <a:t>iajunwa@cornell.edu</a:t>
            </a:r>
            <a:endParaRPr lang="en-US" sz="2400" b="1" dirty="0" smtClean="0">
              <a:latin typeface="Garamond" charset="0"/>
              <a:ea typeface="Garamond" charset="0"/>
              <a:cs typeface="Garamond" charset="0"/>
            </a:endParaRPr>
          </a:p>
          <a:p>
            <a:pPr algn="ctr"/>
            <a:r>
              <a:rPr lang="en-US" sz="2400" b="1" dirty="0" smtClean="0">
                <a:latin typeface="Garamond" charset="0"/>
                <a:ea typeface="Garamond" charset="0"/>
                <a:cs typeface="Garamond" charset="0"/>
              </a:rPr>
              <a:t>Hashtag: #</a:t>
            </a:r>
            <a:r>
              <a:rPr lang="en-US" sz="2400" b="1" dirty="0" err="1" smtClean="0">
                <a:latin typeface="Garamond" charset="0"/>
                <a:ea typeface="Garamond" charset="0"/>
                <a:cs typeface="Garamond" charset="0"/>
              </a:rPr>
              <a:t>AIDiscrimination</a:t>
            </a:r>
            <a:endParaRPr lang="en-US" sz="2400" b="1" dirty="0"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48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Template-ILR" id="{8C39FDE5-FA66-0B47-B1E3-3866800E166E}" vid="{D08E8029-D36D-8C40-9B93-512F811A8F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PowerpointTemplate-ILR</Template>
  <TotalTime>1636</TotalTime>
  <Words>350</Words>
  <Application>Microsoft Office PowerPoint</Application>
  <PresentationFormat>Widescreen</PresentationFormat>
  <Paragraphs>50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SimSun</vt:lpstr>
      <vt:lpstr>Arial</vt:lpstr>
      <vt:lpstr>Calibri</vt:lpstr>
      <vt:lpstr>Calibri Light</vt:lpstr>
      <vt:lpstr>Courier New</vt:lpstr>
      <vt:lpstr>Garamond</vt:lpstr>
      <vt:lpstr>Times New Roman</vt:lpstr>
      <vt:lpstr>Office Theme</vt:lpstr>
      <vt:lpstr>PowerPoint Presentation</vt:lpstr>
      <vt:lpstr>TWO MAIN ISSUES FOR WORKERS</vt:lpstr>
      <vt:lpstr>USE OF AI FOR DISCRIMINATION IN HIRING</vt:lpstr>
      <vt:lpstr>THE FAIR AUTOMATED HIRING MARK</vt:lpstr>
      <vt:lpstr>Demand for Worker Data</vt:lpstr>
      <vt:lpstr>Limitless Worker Surveillance, 105 Cal. L. Rev. 736 ( 2017) (with Professors Jason Schultz and Kate Crawford).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Page, Crystal@Labor</cp:lastModifiedBy>
  <cp:revision>36</cp:revision>
  <dcterms:created xsi:type="dcterms:W3CDTF">2019-10-11T06:09:05Z</dcterms:created>
  <dcterms:modified xsi:type="dcterms:W3CDTF">2020-02-01T00:49:09Z</dcterms:modified>
</cp:coreProperties>
</file>