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2"/>
      <p:bold r:id="rId83"/>
      <p:italic r:id="rId84"/>
      <p:boldItalic r:id="rId85"/>
    </p:embeddedFont>
    <p:embeddedFont>
      <p:font typeface="Roboto" panose="02000000000000000000" pitchFamily="2" charset="0"/>
      <p:regular r:id="rId86"/>
      <p:bold r:id="rId87"/>
      <p:italic r:id="rId88"/>
      <p:boldItalic r:id="rId8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1F8B6A-E3C8-4BEC-B71D-87722B4A2B57}">
  <a:tblStyle styleId="{A91F8B6A-E3C8-4BEC-B71D-87722B4A2B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0DD839-D14F-4A8B-93BD-12F99CC4A5D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712" autoAdjust="0"/>
  </p:normalViewPr>
  <p:slideViewPr>
    <p:cSldViewPr snapToGrid="0">
      <p:cViewPr varScale="1">
        <p:scale>
          <a:sx n="140" d="100"/>
          <a:sy n="140" d="100"/>
        </p:scale>
        <p:origin x="13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1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general/good-jobs/principl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general/good-jobs/principl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harvard.edu/files/lkatz/files/ecta5219supp_0.pdf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stathandbook.com/multiplecomparisons.html" TargetMode="Externa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e327920f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e327920f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bf685eab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bf685eab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www.dol.gov/general/good-jobs/principles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f685eab4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f685eab4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www.dol.gov/general/good-jobs/principles</a:t>
            </a:r>
            <a:r>
              <a:rPr lang="en"/>
              <a:t> 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f685eab4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bf685eab4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f685eab4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bf685eab4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af7ba44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af7ba44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f685eab4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f685eab4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bf685eab40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bf685eab40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f685eab4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bf685eab4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f685eab40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bf685eab40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e9eda0fb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be9eda0fb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bf685eab4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bf685eab4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bf685eab40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bf685eab40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bf685eab40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bf685eab40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bf685eab4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bf685eab4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f685eab40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bf685eab40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be327920f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be327920f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be9eda0fb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be9eda0fb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bf685eab4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bf685eab4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e9eda0fb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e9eda0fb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e9eda0fb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be9eda0fb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af7ba44d2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af7ba44d2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e9eda0fb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be9eda0fb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e9eda0fb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be9eda0fba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Proof Bakery co-op conversion case in LA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Harvester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AlliedUp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be9eda0fb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be9eda0fba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be327920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be327920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730c020123c1bcf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730c020123c1bcf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e9eda0fb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be9eda0fb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bf685eab4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bf685eab40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bf685eab4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bf685eab4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bf685eab4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bf685eab4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f685eab4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f685eab40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f685eab4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f685eab4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be9eda0fba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be9eda0fba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be327920fa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2be327920fa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f685eab4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bf685eab4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e327920f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be327920f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be327920f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be327920f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bf685eab40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bf685eab40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be9eda0fba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be9eda0fba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be327920f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be327920f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dc4356dea775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4dc4356dea775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c4dc4356dea775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c4dc4356dea775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649f1f6a45e6e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8649f1f6a45e6e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c4dc4356dea775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c4dc4356dea775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Free step down resampling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https://scholar.harvard.edu/files/lkatz/files/ecta5219supp_0.pdf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Benjamini procedure: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https://www.biostathandbook.com/multiplecomparisons.html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6af7ba44d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6af7ba44d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GSS pooling 3 years with ownership data, non-self-employed or govt.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f9528c963154e1a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f9528c963154e1a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GSS pooling 3 years with ownership data, non-self-employed or govt.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c4dc4356dea775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c4dc4356dea775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f9528c963154e1a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f9528c963154e1a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f9528c963154e1a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f9528c963154e1a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be9eda0fb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be9eda0fb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bf685eab40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bf685eab40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bf685eab40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bf685eab40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2bf685eab4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2bf685eab4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bf685eab4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bf685eab40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bf685eab4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2bf685eab4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bf685eab40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bf685eab40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bf685eab40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bf685eab40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bf685eab40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bf685eab40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bf685eab40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bf685eab40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6af7ba44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6af7ba44d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bf685eab40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bf685eab40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Pooling: Buy inputs, buy benefits (health insurance), tech backbone (HR software, an app for contractors and clients), mgt. consulting, training (Mondragon university), risk via labor sharing/shifting or financial mutual insurance, etc. grievance process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bf685eab40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bf685eab40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2bf685eab40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2bf685eab40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2bf685eab40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2bf685eab40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8649f1f6a45e6e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8649f1f6a45e6e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bf685eab40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bf685eab40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bf685eab40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bf685eab40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6af7ba44d2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6af7ba44d2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f685eab40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bf685eab40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bf685eab40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bf685eab40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bf685eab40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bf685eab40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bf685eab40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bf685eab40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bf685eab4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bf685eab40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bf685eab40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bf685eab40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bf685eab4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bf685eab40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8649f1f6a45e6e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8649f1f6a45e6e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8649f1f6a45e6e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8649f1f6a45e6e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Worker Ownership in California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March 15,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Standards for high-road worker co-op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Depts. of Labor &amp; Commerce on “What is a good job?” </a:t>
            </a:r>
            <a:endParaRPr dirty="0"/>
          </a:p>
        </p:txBody>
      </p:sp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Recruitment is fair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 is a stable and equitable living wage, with rewards for skills &amp; experience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Benefits are good: Health insurance, retirement,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Careers opportunities both at this employer and elsewhere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Workers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empowered at work (strategy, mid-level decisions, shopfloor)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Can join unions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treated with respect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equal opportunity, without facing discrimination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schedules with adequate and predictable hours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safe at work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Depts. of Labor &amp; Commerce on “What is a good job?” </a:t>
            </a:r>
            <a:endParaRPr dirty="0"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Recruitment is fair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Pay is a stable and equitable </a:t>
            </a:r>
            <a:r>
              <a:rPr lang="en" b="1"/>
              <a:t>living</a:t>
            </a:r>
            <a:r>
              <a:rPr lang="en"/>
              <a:t> </a:t>
            </a:r>
            <a:r>
              <a:rPr lang="en" b="1"/>
              <a:t>wage,</a:t>
            </a:r>
            <a:r>
              <a:rPr lang="en"/>
              <a:t> with rewards for skills &amp; experience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Benefits are good: Health insurance, retirement, etc.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Careers opportunities both at this employer and elsewhere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Workers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empowered at work (</a:t>
            </a:r>
            <a:r>
              <a:rPr lang="en" b="1"/>
              <a:t>strategy</a:t>
            </a:r>
            <a:r>
              <a:rPr lang="en"/>
              <a:t>, mid-level decisions, shopfloor)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Right to join unions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 treated with dignity and respect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equal opportunity, without facing discrimination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schedules with adequate and predictable hours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Are safe at work </a:t>
            </a:r>
            <a:endParaRPr b="1"/>
          </a:p>
        </p:txBody>
      </p:sp>
      <p:sp>
        <p:nvSpPr>
          <p:cNvPr id="152" name="Google Shape;152;p24"/>
          <p:cNvSpPr txBox="1"/>
          <p:nvPr/>
        </p:nvSpPr>
        <p:spPr>
          <a:xfrm>
            <a:off x="5980350" y="3245300"/>
            <a:ext cx="3000000" cy="646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Bold items are easier to measure</a:t>
            </a:r>
            <a:endParaRPr sz="18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Hard to measure key ideas such as employee empowerment </a:t>
            </a:r>
            <a:endParaRPr dirty="0"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Shopfloor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Intermediate levels: Safety committee, grievance procedure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Strategic: Board of directors, etc.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“One person one vote” is measurable for strategic participation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But misses shopfloor participation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Wages are easier to measure</a:t>
            </a:r>
            <a:endParaRPr dirty="0"/>
          </a:p>
        </p:txBody>
      </p:sp>
      <p:sp>
        <p:nvSpPr>
          <p:cNvPr id="163" name="Google Shape;163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Rules for minimum and maximum compensation face market considerations </a:t>
            </a:r>
            <a:endParaRPr sz="2100"/>
          </a:p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Why raise minimum wage &gt; market or regulated level?</a:t>
            </a:r>
            <a:endParaRPr sz="21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Employees get vote themselves a profit share if a low base wage leaves a surplus </a:t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research: Snapshot of progress</a:t>
            </a: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 study of road construction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Case study pair of home health care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Mini-cases of co-ops of labor contractors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Statistical study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 informant interviews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pair: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care cooperative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42424"/>
                </a:solidFill>
              </a:rPr>
              <a:t>Status</a:t>
            </a:r>
            <a:endParaRPr dirty="0"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242424"/>
                </a:solidFill>
              </a:rPr>
              <a:t>We have completed most interviews and observation at a home care cooperative and a comparison </a:t>
            </a:r>
            <a:endParaRPr sz="2400">
              <a:solidFill>
                <a:srgbClr val="24242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rgbClr val="242424"/>
                </a:solidFill>
              </a:rPr>
              <a:t>similar worker population, geography, and number &amp; type of clients. </a:t>
            </a:r>
            <a:endParaRPr sz="2400">
              <a:solidFill>
                <a:srgbClr val="242424"/>
              </a:solidFill>
            </a:endParaRPr>
          </a:p>
          <a:p>
            <a:pPr marL="596900" lvl="0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242424"/>
                </a:solidFill>
              </a:rPr>
              <a:t>Both firms are made up of majority immigrant workers from the Philippines, predominantly women </a:t>
            </a:r>
            <a:endParaRPr sz="240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42424"/>
                </a:solidFill>
              </a:rPr>
              <a:t>Status: Data collection near completion. </a:t>
            </a:r>
            <a:endParaRPr dirty="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42424"/>
              </a:solidFill>
            </a:endParaRPr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1"/>
          </p:nvPr>
        </p:nvSpPr>
        <p:spPr>
          <a:xfrm>
            <a:off x="311700" y="11536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1" indent="-32385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Roboto"/>
              <a:buChar char="○"/>
            </a:pPr>
            <a:r>
              <a:rPr lang="en" sz="1500" u="sng">
                <a:solidFill>
                  <a:srgbClr val="242424"/>
                </a:solidFill>
              </a:rPr>
              <a:t>Worker cooperative</a:t>
            </a:r>
            <a:r>
              <a:rPr lang="en" sz="1500">
                <a:solidFill>
                  <a:srgbClr val="242424"/>
                </a:solidFill>
              </a:rPr>
              <a:t> - 9 interviews completed, including 4 managerial and 5 frontline workers. 1 additional interview scheduled with worker-administrator. Observed day-long training (fall 2023), 3-day strategy session with CA home care cooperative network (fall 2023), observed 1 day of industry-wide event with co-op members (fall 2023), observed 2-day strategy session with regional cooperative network (winter 2024). Will observe 3-day annual conference for home care cooperatives (spring 2024). </a:t>
            </a:r>
            <a:endParaRPr sz="1500">
              <a:solidFill>
                <a:srgbClr val="242424"/>
              </a:solidFill>
            </a:endParaRPr>
          </a:p>
          <a:p>
            <a:pPr marL="596900" lvl="1" indent="-32385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Roboto"/>
              <a:buChar char="○"/>
            </a:pPr>
            <a:r>
              <a:rPr lang="en" sz="1500" u="sng">
                <a:solidFill>
                  <a:srgbClr val="242424"/>
                </a:solidFill>
              </a:rPr>
              <a:t>Comparison</a:t>
            </a:r>
            <a:r>
              <a:rPr lang="en" sz="1500">
                <a:solidFill>
                  <a:srgbClr val="242424"/>
                </a:solidFill>
              </a:rPr>
              <a:t> - 4 interviews completed (1 owner/founder; 1 worker-admin; 2 frontline workers). Requesting video of meeting.  </a:t>
            </a:r>
            <a:endParaRPr sz="1500">
              <a:solidFill>
                <a:srgbClr val="242424"/>
              </a:solidFill>
            </a:endParaRPr>
          </a:p>
          <a:p>
            <a:pPr marL="596900" lvl="1" indent="-32385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500"/>
              <a:buFont typeface="Roboto"/>
              <a:buChar char="○"/>
            </a:pPr>
            <a:r>
              <a:rPr lang="en" sz="1500" u="sng">
                <a:solidFill>
                  <a:srgbClr val="242424"/>
                </a:solidFill>
              </a:rPr>
              <a:t>Other</a:t>
            </a:r>
            <a:r>
              <a:rPr lang="en" sz="1500">
                <a:solidFill>
                  <a:srgbClr val="242424"/>
                </a:solidFill>
              </a:rPr>
              <a:t> -</a:t>
            </a:r>
            <a:r>
              <a:rPr lang="en" sz="1500" b="1">
                <a:solidFill>
                  <a:srgbClr val="242424"/>
                </a:solidFill>
              </a:rPr>
              <a:t> </a:t>
            </a:r>
            <a:r>
              <a:rPr lang="en" sz="1500">
                <a:solidFill>
                  <a:srgbClr val="242424"/>
                </a:solidFill>
              </a:rPr>
              <a:t>10 background interviews completed with workers at other home care companies in the US, including another home care cooperative for context. 3 background interviews completed with folks who are in advocacy and/or with leadership experience related to worker ownership &amp; home care. </a:t>
            </a:r>
            <a:endParaRPr sz="1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OBSERVATIONS: NETWORKS</a:t>
            </a:r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lvl="0" indent="-3683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00"/>
              <a:buFont typeface="Roboto"/>
              <a:buChar char="●"/>
            </a:pPr>
            <a:r>
              <a:rPr lang="en" sz="2200" b="1">
                <a:solidFill>
                  <a:srgbClr val="242424"/>
                </a:solidFill>
              </a:rPr>
              <a:t>Cooperative is highly networked with significant institutional support </a:t>
            </a:r>
            <a:endParaRPr sz="2200" b="1">
              <a:solidFill>
                <a:srgbClr val="242424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rgbClr val="242424"/>
                </a:solidFill>
              </a:rPr>
              <a:t>Grants from public and philanthropic sources</a:t>
            </a:r>
            <a:endParaRPr sz="2200">
              <a:solidFill>
                <a:srgbClr val="242424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rgbClr val="242424"/>
                </a:solidFill>
              </a:rPr>
              <a:t>Technical assistance from non-profits and other co-ops </a:t>
            </a:r>
            <a:endParaRPr sz="2200">
              <a:solidFill>
                <a:srgbClr val="242424"/>
              </a:solidFill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00"/>
              <a:buFont typeface="Roboto"/>
              <a:buChar char="○"/>
            </a:pPr>
            <a:r>
              <a:rPr lang="en" sz="2200">
                <a:solidFill>
                  <a:srgbClr val="242424"/>
                </a:solidFill>
              </a:rPr>
              <a:t>Engaged in multiple networks of organizations in worker ownership and in home care organizing and advocacy. </a:t>
            </a:r>
            <a:endParaRPr sz="2200">
              <a:solidFill>
                <a:srgbClr val="242424"/>
              </a:solidFill>
            </a:endParaRPr>
          </a:p>
          <a:p>
            <a:pPr marL="596900" lvl="0" indent="-3683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00"/>
              <a:buFont typeface="Roboto"/>
              <a:buChar char="●"/>
            </a:pPr>
            <a:r>
              <a:rPr lang="en" sz="2200">
                <a:solidFill>
                  <a:srgbClr val="242424"/>
                </a:solidFill>
              </a:rPr>
              <a:t>The family-owned comparison had some public training and support, with limited access to funding</a:t>
            </a:r>
            <a:endParaRPr sz="220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Report </a:t>
            </a:r>
            <a:endParaRPr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Chapters</a:t>
            </a:r>
            <a:endParaRPr sz="1700"/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Effects of worker ownership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Standards for high-road co-ops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Barriers to worker ownership and high-road strategies 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Factors that promote high-road co-op success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Policies to incentivize high-road worker co-operatives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 sz="1700"/>
              <a:t>Evidence gaps &amp; learning agenda 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Supporting research (Appendices)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Case study of road construction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Case study pair of home health care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Mini-cases of co-ops of labor contractors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Statistical study 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Key informant interviews 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IMMIGRANTS ARE INTERESTED IN COOPS</a:t>
            </a:r>
            <a:endParaRPr dirty="0"/>
          </a:p>
        </p:txBody>
      </p:sp>
      <p:sp>
        <p:nvSpPr>
          <p:cNvPr id="198" name="Google Shape;198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969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242424"/>
                </a:solidFill>
              </a:rPr>
              <a:t>Immigrant workers make up most of the home care sector. </a:t>
            </a:r>
            <a:endParaRPr sz="2100">
              <a:solidFill>
                <a:srgbClr val="242424"/>
              </a:solidFill>
            </a:endParaRPr>
          </a:p>
          <a:p>
            <a:pPr marL="5969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242424"/>
                </a:solidFill>
              </a:rPr>
              <a:t>Immigrant workers are particularly vulnerable to wage theft, exploitative work conditions, etc.</a:t>
            </a:r>
            <a:endParaRPr sz="1700" b="1">
              <a:solidFill>
                <a:srgbClr val="242424"/>
              </a:solidFill>
            </a:endParaRPr>
          </a:p>
          <a:p>
            <a:pPr marL="596900" lvl="0" indent="-36195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242424"/>
                </a:solidFill>
              </a:rPr>
              <a:t>Many of the Filipina immigrants are also familiar with co-ops from the Philippines </a:t>
            </a:r>
            <a:endParaRPr sz="2100">
              <a:solidFill>
                <a:srgbClr val="242424"/>
              </a:solidFill>
            </a:endParaRPr>
          </a:p>
          <a:p>
            <a:pPr marL="596900" lvl="0" indent="-36195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100"/>
              <a:buFont typeface="Roboto"/>
              <a:buChar char="●"/>
            </a:pPr>
            <a:r>
              <a:rPr lang="en" sz="2100">
                <a:solidFill>
                  <a:srgbClr val="242424"/>
                </a:solidFill>
              </a:rPr>
              <a:t>This co-op is part of a coalition of cooperatives with immigrants from different global regions (e.g. Africa and non-U.S. Americas)</a:t>
            </a:r>
            <a:endParaRPr sz="210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Coordinating clients and worker availability is hard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96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Roboto"/>
              <a:buChar char="●"/>
            </a:pPr>
            <a:r>
              <a:rPr lang="en" sz="1800" u="sng">
                <a:solidFill>
                  <a:srgbClr val="242424"/>
                </a:solidFill>
              </a:rPr>
              <a:t>A lack of affordable, convenient transportation</a:t>
            </a:r>
            <a:r>
              <a:rPr lang="en" sz="1800" b="1">
                <a:solidFill>
                  <a:srgbClr val="242424"/>
                </a:solidFill>
              </a:rPr>
              <a:t> </a:t>
            </a:r>
            <a:r>
              <a:rPr lang="en" sz="1800">
                <a:solidFill>
                  <a:srgbClr val="242424"/>
                </a:solidFill>
              </a:rPr>
              <a:t>is a key challenge to adequately serving client needs and building a sustainable business. Workers regularly use ride-sharing apps to get to client homes, which is not economically sustainable. To try and manage this dynamic, the family-owned company founder has offered rides to her workers on her own time.</a:t>
            </a:r>
            <a:endParaRPr>
              <a:solidFill>
                <a:srgbClr val="242424"/>
              </a:solidFill>
            </a:endParaRPr>
          </a:p>
          <a:p>
            <a:pPr marL="596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Roboto"/>
              <a:buChar char="●"/>
            </a:pPr>
            <a:r>
              <a:rPr lang="en" sz="1800" u="sng">
                <a:solidFill>
                  <a:srgbClr val="242424"/>
                </a:solidFill>
              </a:rPr>
              <a:t>Many workers have multiple jobs</a:t>
            </a:r>
            <a:r>
              <a:rPr lang="en" sz="1800">
                <a:solidFill>
                  <a:srgbClr val="242424"/>
                </a:solidFill>
              </a:rPr>
              <a:t>, due to lack of predictability of client needs over time and inadequate hours. This dynamic makes it harder to schedule clients.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Competing with informal and noncompliant actors. 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96900" lvl="0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242424"/>
                </a:solidFill>
              </a:rPr>
              <a:t>Both firms spoke of the role of the informal sector and norms of wage theft as challenges to competing as a compliant, high-road business </a:t>
            </a:r>
            <a:endParaRPr sz="2400">
              <a:solidFill>
                <a:srgbClr val="242424"/>
              </a:solidFill>
            </a:endParaRPr>
          </a:p>
          <a:p>
            <a:pPr marL="596900" lvl="0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242424"/>
                </a:solidFill>
              </a:rPr>
              <a:t>Both firms serve clients who pay for their own care. </a:t>
            </a:r>
            <a:endParaRPr sz="2400">
              <a:solidFill>
                <a:srgbClr val="24242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○"/>
            </a:pPr>
            <a:r>
              <a:rPr lang="en" sz="2400">
                <a:solidFill>
                  <a:srgbClr val="242424"/>
                </a:solidFill>
              </a:rPr>
              <a:t>Requires substantial private resources and/or private long-term care insurance</a:t>
            </a:r>
            <a:endParaRPr sz="2400">
              <a:solidFill>
                <a:srgbClr val="242424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Arial"/>
              <a:buChar char="○"/>
            </a:pPr>
            <a:r>
              <a:rPr lang="en" sz="2400">
                <a:solidFill>
                  <a:srgbClr val="242424"/>
                </a:solidFill>
              </a:rPr>
              <a:t>Clients have affordability challenges</a:t>
            </a:r>
            <a:endParaRPr sz="240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Dispersed workforce: Opportunity and challenge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is a challenge to create solidarity, perceptions of shared ownership, and democracy when the workforce is dispersed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Complex schedules (e.g. night shifts) complicate scheduling meetings and even virtual engagement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At the same time, worker autonomy from dispersion means that worker-owners directly impact care quality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42424"/>
              </a:solidFill>
            </a:endParaRPr>
          </a:p>
          <a:p>
            <a:pPr marL="5969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242424"/>
                </a:solidFill>
              </a:rPr>
              <a:t>Complete data collection</a:t>
            </a:r>
            <a:endParaRPr sz="2400">
              <a:solidFill>
                <a:srgbClr val="242424"/>
              </a:solidFill>
            </a:endParaRPr>
          </a:p>
          <a:p>
            <a:pPr marL="596900" lvl="0" indent="-3810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242424"/>
                </a:solidFill>
              </a:rPr>
              <a:t>Data analysis and synthesis of over 15 hours' worth of interview data and hundreds of pages of field notes</a:t>
            </a:r>
            <a:endParaRPr sz="2400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24242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 Road Construction</a:t>
            </a:r>
            <a:endParaRPr/>
          </a:p>
        </p:txBody>
      </p:sp>
      <p:sp>
        <p:nvSpPr>
          <p:cNvPr id="229" name="Google Shape;229;p37"/>
          <p:cNvSpPr txBox="1"/>
          <p:nvPr/>
        </p:nvSpPr>
        <p:spPr>
          <a:xfrm>
            <a:off x="0" y="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ASHAs and 400 households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Status</a:t>
            </a:r>
            <a:endParaRPr dirty="0"/>
          </a:p>
        </p:txBody>
      </p:sp>
      <p:sp>
        <p:nvSpPr>
          <p:cNvPr id="234" name="Google Shape;234;p3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96900" lvl="0" indent="-362414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ct val="100000"/>
              <a:buFont typeface="Roboto"/>
              <a:buChar char="●"/>
            </a:pPr>
            <a:r>
              <a:rPr lang="en" sz="2278" b="1">
                <a:solidFill>
                  <a:srgbClr val="242424"/>
                </a:solidFill>
                <a:highlight>
                  <a:srgbClr val="FF0000"/>
                </a:highlight>
              </a:rPr>
              <a:t>Comparison: Case access challenge</a:t>
            </a:r>
            <a:r>
              <a:rPr lang="en" sz="2278" b="1">
                <a:solidFill>
                  <a:srgbClr val="242424"/>
                </a:solidFill>
              </a:rPr>
              <a:t>. </a:t>
            </a:r>
            <a:r>
              <a:rPr lang="en" sz="2278">
                <a:solidFill>
                  <a:srgbClr val="242424"/>
                </a:solidFill>
              </a:rPr>
              <a:t>Developed criteria for comparison cases, based on size, industry, and competitiveness. Reached out to union, industry association, and at least 6 companies directly. While we had 3 successful introductory conversations, we received zero interest and have reached out to members of the panel for support. The main feedback is that this industry is a somewhat closed industry, which increases the value of the research and also the challenge in building out industry perspective.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1413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 	</a:t>
            </a: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Completed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Most (over 20 hours) management and employee interviews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Observation of meetings, strategic planning, and on-the-ground work deployment (3-week field visit period)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BUT…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 yet identified a comparison employer 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OBSERVATIONS</a:t>
            </a:r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596900" lvl="0" indent="-370143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29"/>
              <a:buFont typeface="Roboto"/>
              <a:buChar char="●"/>
            </a:pPr>
            <a:r>
              <a:rPr lang="en" sz="2229" b="1">
                <a:solidFill>
                  <a:srgbClr val="242424"/>
                </a:solidFill>
              </a:rPr>
              <a:t>Strong career opportunity within the firm.</a:t>
            </a:r>
            <a:r>
              <a:rPr lang="en" sz="2229">
                <a:solidFill>
                  <a:srgbClr val="242424"/>
                </a:solidFill>
              </a:rPr>
              <a:t> The ESOP tends to train and promote from within, including for executive positions. Non-college graduates find alternative paths to skills.</a:t>
            </a:r>
            <a:endParaRPr sz="2229">
              <a:solidFill>
                <a:srgbClr val="242424"/>
              </a:solidFill>
            </a:endParaRPr>
          </a:p>
          <a:p>
            <a:pPr marL="596900" lvl="0" indent="-370143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2229"/>
              <a:buFont typeface="Roboto"/>
              <a:buChar char="●"/>
            </a:pPr>
            <a:r>
              <a:rPr lang="en" sz="2229" b="1">
                <a:solidFill>
                  <a:srgbClr val="242424"/>
                </a:solidFill>
              </a:rPr>
              <a:t>Management training and building ownership culture. </a:t>
            </a:r>
            <a:r>
              <a:rPr lang="en" sz="2229">
                <a:solidFill>
                  <a:srgbClr val="242424"/>
                </a:solidFill>
              </a:rPr>
              <a:t>This firm has devoted significant resources to developing shared firm culture and managerial training program that emphasize individual ownership and co-ownership of the firm, as well as autonomy for workers at all levels.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STEPS</a:t>
            </a:r>
            <a:endParaRPr dirty="0"/>
          </a:p>
        </p:txBody>
      </p:sp>
      <p:sp>
        <p:nvSpPr>
          <p:cNvPr id="252" name="Google Shape;252;p4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50">
              <a:solidFill>
                <a:srgbClr val="242424"/>
              </a:solidFill>
            </a:endParaRPr>
          </a:p>
          <a:p>
            <a:pPr marL="5969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Roboto"/>
              <a:buChar char="●"/>
            </a:pPr>
            <a:r>
              <a:rPr lang="en" b="1">
                <a:solidFill>
                  <a:srgbClr val="242424"/>
                </a:solidFill>
              </a:rPr>
              <a:t>Data analysis and synthesis of </a:t>
            </a:r>
            <a:r>
              <a:rPr lang="en">
                <a:solidFill>
                  <a:srgbClr val="242424"/>
                </a:solidFill>
              </a:rPr>
              <a:t>over 20 hours' worth of interview data and hundreds of pages of field notes</a:t>
            </a:r>
            <a:endParaRPr>
              <a:solidFill>
                <a:srgbClr val="242424"/>
              </a:solidFill>
            </a:endParaRPr>
          </a:p>
          <a:p>
            <a:pPr marL="596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2424"/>
              </a:buClr>
              <a:buSzPts val="1800"/>
              <a:buFont typeface="Roboto"/>
              <a:buChar char="●"/>
            </a:pPr>
            <a:r>
              <a:rPr lang="en" b="1">
                <a:solidFill>
                  <a:srgbClr val="242424"/>
                </a:solidFill>
              </a:rPr>
              <a:t>Comparison request for support. </a:t>
            </a:r>
            <a:r>
              <a:rPr lang="en">
                <a:solidFill>
                  <a:srgbClr val="242424"/>
                </a:solidFill>
              </a:rPr>
              <a:t>Field researcher has requested support on identifying a comparison firm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Team, in brief</a:t>
            </a:r>
            <a:endParaRPr dirty="0"/>
          </a:p>
        </p:txBody>
      </p:sp>
      <p:sp>
        <p:nvSpPr>
          <p:cNvPr id="98" name="Google Shape;98;p15"/>
          <p:cNvSpPr txBox="1"/>
          <p:nvPr/>
        </p:nvSpPr>
        <p:spPr>
          <a:xfrm>
            <a:off x="311700" y="1017800"/>
            <a:ext cx="8337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David Levine, UC Berkeley, Principal Investigator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Doug Hirsch, UC Berkeley, Project Manager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Daniel Spitzberg, UC Berkeley, Researcher &amp; Chief Editor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Adria Scharf, Rutgers School of Management and Labor Relations, Researcher &amp; expert adviser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Doug Kruse, Rutgers SMLR, Expert adviser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William Foley, Rutgers SMLR, Researcher on lit review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K. MacKenzie Scott, MIT Sloan, Researcher on case studies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Goncalo Costa, City University of New York, Researcher on statistics 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Minsun Ji, Rocky Mountain Employee Ownership Center (Exec. Dir.), Researcher on case studies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Ed Carberry, University of Massachusetts-Boston, Consulting adviser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Co-op conversion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collection</a:t>
            </a:r>
            <a:endParaRPr dirty="0"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Co-op conversion of a bakery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Retiring owner wanted to benefit employees by selling to them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$1.7 million valuation, but owner sold for $1.4 million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7  interviews completed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Data analysis is ongoing 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insights </a:t>
            </a:r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Workers appreciated conversion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Strong ownership culture within 2 years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Worker-owners flourished after conversion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10 initial employee owners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Now 25 full-time employee owners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Store revenue more than tripled (!)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Mini-Cases of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Co-ops of Labor Contractors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Data collection</a:t>
            </a:r>
            <a:endParaRPr dirty="0"/>
          </a:p>
        </p:txBody>
      </p:sp>
      <p:sp>
        <p:nvSpPr>
          <p:cNvPr id="280" name="Google Shape;280;p4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These mini-cases are at employee-owned contractors </a:t>
            </a:r>
            <a:endParaRPr sz="2200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 comparisons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 employee interviews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Goal is to inform our analysis of the proposed Association of Cooperatives of Labor Contractors (ACLC)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Mostly using documents </a:t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</a:t>
            </a:r>
            <a:endParaRPr/>
          </a:p>
        </p:txBody>
      </p:sp>
      <p:sp>
        <p:nvSpPr>
          <p:cNvPr id="287" name="Google Shape;287;p4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 employee-owned trust to act as a contractor for farmworkers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2 interviews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A worker-owned cooperative of health care contractors (everyone but doctors and nurses)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One interview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Farmworkers is a trust for employees’ benefit</a:t>
            </a:r>
            <a:endParaRPr dirty="0"/>
          </a:p>
        </p:txBody>
      </p:sp>
      <p:graphicFrame>
        <p:nvGraphicFramePr>
          <p:cNvPr id="293" name="Google Shape;293;p48"/>
          <p:cNvGraphicFramePr/>
          <p:nvPr>
            <p:extLst>
              <p:ext uri="{D42A27DB-BD31-4B8C-83A1-F6EECF244321}">
                <p14:modId xmlns:p14="http://schemas.microsoft.com/office/powerpoint/2010/main" val="18272031"/>
              </p:ext>
            </p:extLst>
          </p:nvPr>
        </p:nvGraphicFramePr>
        <p:xfrm>
          <a:off x="195225" y="1359375"/>
          <a:ext cx="8520600" cy="3337380"/>
        </p:xfrm>
        <a:graphic>
          <a:graphicData uri="http://schemas.openxmlformats.org/drawingml/2006/table">
            <a:tbl>
              <a:tblPr firstRow="1">
                <a:noFill/>
                <a:tableStyleId>{A91F8B6A-E3C8-4BEC-B71D-87722B4A2B57}</a:tableStyleId>
              </a:tblPr>
              <a:tblGrid>
                <a:gridCol w="490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/>
                        <a:t>ESOP </a:t>
                      </a:r>
                      <a:endParaRPr sz="21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/>
                        <a:t>Employee Owned Trust </a:t>
                      </a:r>
                      <a:endParaRPr sz="2100" b="1"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Company buys shares for worker retirement accounts 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Trust keeps shares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Company buys back shares when workers leave 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 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Big tax advantages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No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High costs to set up and operate 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Much lower costs</a:t>
                      </a:r>
                      <a:endParaRPr sz="18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Can dissolve or sell to a traditional employer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Not easily </a:t>
                      </a:r>
                      <a:endParaRPr sz="18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 worker contractor </a:t>
            </a:r>
            <a:endParaRPr/>
          </a:p>
        </p:txBody>
      </p:sp>
      <p:sp>
        <p:nvSpPr>
          <p:cNvPr id="299" name="Google Shape;299;p4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Employee-Owned Trust (EOT)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Employees do not buy shares, unlike an ESOP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Employer does not buy back shares from employees who quit or retire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Much lower transaction costs than an ESOP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Lower need for liquidity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Employees do not accumulate wealth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ESOP tax advantage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Lasts forever, in principle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An ESOP can sell out or dissolved  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 worker contractor </a:t>
            </a:r>
            <a:endParaRPr/>
          </a:p>
        </p:txBody>
      </p:sp>
      <p:sp>
        <p:nvSpPr>
          <p:cNvPr id="305" name="Google Shape;305;p5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After 1000 hours, employee contractors can join the trust and vote for its board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Leadership frustrated at challenges engaging the dispersed migrant workers 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 early 2024, no employee board members (though rules state 5 employees of 9 board members)</a:t>
            </a:r>
            <a:endParaRPr sz="16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Lots of employees have temporary work permits so cannot become owners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Started with a big farm partner as main customer</a:t>
            </a:r>
            <a:endParaRPr sz="20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11 smaller clients, but still mostly just supplying their partner client</a:t>
            </a:r>
            <a:endParaRPr sz="16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Health care contractor </a:t>
            </a:r>
            <a:endParaRPr dirty="0"/>
          </a:p>
        </p:txBody>
      </p:sp>
      <p:sp>
        <p:nvSpPr>
          <p:cNvPr id="310" name="Google Shape;310;p5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Not gaining market share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After a couple of years, only about a dozen employee-owners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Some contractors get hired away by customers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95300" algn="l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</a:pPr>
            <a:r>
              <a:rPr lang="en"/>
              <a:t>Effects of worker ownership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insights: Getting started </a:t>
            </a:r>
            <a:endParaRPr/>
          </a:p>
        </p:txBody>
      </p:sp>
      <p:sp>
        <p:nvSpPr>
          <p:cNvPr id="317" name="Google Shape;317;p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/>
              <a:t>Many partners involved in funding and supporting each contractor 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 insights: Growing  </a:t>
            </a:r>
            <a:endParaRPr dirty="0"/>
          </a:p>
        </p:txBody>
      </p:sp>
      <p:sp>
        <p:nvSpPr>
          <p:cNvPr id="322" name="Google Shape;322;p5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pay is &gt; market level, it is hard to grow market share  </a:t>
            </a:r>
            <a:endParaRPr sz="2400"/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Unless productivity rises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It is useful to have a big customer (that is, someone to hire your contractors)</a:t>
            </a:r>
            <a:endParaRPr sz="2400"/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E.g., a big farm to hire farm workers at better-than-normal wages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Government support can fill some $gaps </a:t>
            </a:r>
            <a:endParaRPr sz="2400"/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COVID-related funding helped one Contractor for a while 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 &amp; migrants </a:t>
            </a:r>
            <a:endParaRPr/>
          </a:p>
        </p:txBody>
      </p:sp>
      <p:sp>
        <p:nvSpPr>
          <p:cNvPr id="329" name="Google Shape;329;p5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Many low-wage employees in farmwork, etc., have a temporary work visa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Not a good fit for employee ownership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Works better for Employee Ownership Trust than ESOP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informant interviews (KIIs)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</a:t>
            </a:r>
            <a:endParaRPr dirty="0"/>
          </a:p>
        </p:txBody>
      </p:sp>
      <p:sp>
        <p:nvSpPr>
          <p:cNvPr id="339" name="Google Shape;339;p5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Understand how existing organizations and networks support </a:t>
            </a:r>
            <a:r>
              <a:rPr lang="en" sz="2400" b="1"/>
              <a:t>worker ownership</a:t>
            </a:r>
            <a:r>
              <a:rPr lang="en" sz="2400"/>
              <a:t> and </a:t>
            </a:r>
            <a:r>
              <a:rPr lang="en" sz="2400" b="1"/>
              <a:t>high-road employment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insights into barriers and potential policies</a:t>
            </a:r>
            <a:endParaRPr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Sample (part-way through) </a:t>
            </a:r>
            <a:endParaRPr dirty="0"/>
          </a:p>
        </p:txBody>
      </p:sp>
      <p:sp>
        <p:nvSpPr>
          <p:cNvPr id="345" name="Google Shape;345;p5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Key informants with </a:t>
            </a:r>
            <a:r>
              <a:rPr lang="en" sz="2400" b="1"/>
              <a:t>programmatic</a:t>
            </a:r>
            <a:r>
              <a:rPr lang="en" sz="2400"/>
              <a:t> and </a:t>
            </a:r>
            <a:r>
              <a:rPr lang="en" sz="2400" b="1"/>
              <a:t>analytic</a:t>
            </a:r>
            <a:r>
              <a:rPr lang="en" sz="2400"/>
              <a:t> perspectives</a:t>
            </a:r>
            <a:endParaRPr sz="2400"/>
          </a:p>
          <a:p>
            <a:pPr marL="457200" lvl="0" indent="-349250" algn="l" rtl="0"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6 co-op staffing firms and employers of record (one in CA closed in 2020) + 6 in co-op associations providing back-office and HR services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6 individuals in academia, think tanks, and funding who have looked at worker ownership and high-road employment </a:t>
            </a:r>
            <a:endParaRPr sz="19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Early insights </a:t>
            </a:r>
            <a:endParaRPr dirty="0"/>
          </a:p>
        </p:txBody>
      </p:sp>
      <p:sp>
        <p:nvSpPr>
          <p:cNvPr id="351" name="Google Shape;351;p5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687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 b="1"/>
              <a:t>Lessons from co-ops can evolve definitions of high-road employment </a:t>
            </a:r>
            <a:endParaRPr sz="19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This includes hard-to-measure aspects like dignity and respect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However, many aspects of workplace democracy are not limited to worker-owned businesses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900" b="1"/>
              <a:t>Economies of scale are vital for staffing/back-office service co-ops</a:t>
            </a:r>
            <a:endParaRPr sz="1900"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All US firms struggle to secure clients and place workers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However, several large-scale worker-owned co-ops have demonstrated success through network and ecosystem strategies: </a:t>
            </a:r>
            <a:endParaRPr sz="180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Namaste Solar is a vertically integrated supply chain of allied firms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Mondragon is a conglomerate of cooperative businesses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SEWA is a union of informal workers in India</a:t>
            </a:r>
            <a:endParaRPr sz="19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analysis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</a:t>
            </a:r>
            <a:endParaRPr/>
          </a:p>
        </p:txBody>
      </p:sp>
      <p:sp>
        <p:nvSpPr>
          <p:cNvPr id="363" name="Google Shape;363;p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What are the effects of ownership on employees?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Are those effects different for disadvantaged employees? </a:t>
            </a:r>
            <a:endParaRPr sz="24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Datasets</a:t>
            </a:r>
            <a:endParaRPr/>
          </a:p>
        </p:txBody>
      </p:sp>
      <p:sp>
        <p:nvSpPr>
          <p:cNvPr id="369" name="Google Shape;369;p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 are looking at the only 2 datasets we could find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General Social Survey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" sz="2400"/>
              <a:t>Three waves had a worker ownership module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Rutgers ESOP survey and matched online (Amazon M-Turk) sample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is hard 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245068" y="1347763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randomized experiments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“Correlation does not equal causation” implies that comparing average outcomes can be misleading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example, if we see a relatively low wage at a co-op, it could indicate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low pay (for that sort of worker), or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could be a relatively high wages in a low-wage sector, or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high wages for workers with a low market wage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Statistical methods</a:t>
            </a:r>
            <a:endParaRPr/>
          </a:p>
        </p:txBody>
      </p:sp>
      <p:sp>
        <p:nvSpPr>
          <p:cNvPr id="375" name="Google Shape;375;p6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Many potential control variables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Employee demographics 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Employer characteristics</a:t>
            </a:r>
            <a:endParaRPr/>
          </a:p>
          <a:p>
            <a:pPr marL="914400" lvl="1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Etc.</a:t>
            </a:r>
            <a:endParaRPr/>
          </a:p>
          <a:p>
            <a:pPr marL="1371600" lvl="2" indent="-310832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/>
              <a:t>We use a machine learning method to identify important control variables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Lots of outcomes, so about 1/20 test will be “statistically significant” at the 5% level. 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adjust for having multiple tests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still worry about searching for results we expect or prefer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We are testing specifications with simulated ownership and registering our final specification before we run it 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Disadvantaged ESOP members are scarce</a:t>
            </a:r>
            <a:endParaRPr dirty="0"/>
          </a:p>
        </p:txBody>
      </p:sp>
      <p:graphicFrame>
        <p:nvGraphicFramePr>
          <p:cNvPr id="381" name="Google Shape;381;p63"/>
          <p:cNvGraphicFramePr/>
          <p:nvPr>
            <p:extLst>
              <p:ext uri="{D42A27DB-BD31-4B8C-83A1-F6EECF244321}">
                <p14:modId xmlns:p14="http://schemas.microsoft.com/office/powerpoint/2010/main" val="469890008"/>
              </p:ext>
            </p:extLst>
          </p:nvPr>
        </p:nvGraphicFramePr>
        <p:xfrm>
          <a:off x="311700" y="884550"/>
          <a:ext cx="8520600" cy="4258950"/>
        </p:xfrm>
        <a:graphic>
          <a:graphicData uri="http://schemas.openxmlformats.org/drawingml/2006/table">
            <a:tbl>
              <a:tblPr firstRow="1">
                <a:noFill/>
                <a:tableStyleId>{A91F8B6A-E3C8-4BEC-B71D-87722B4A2B57}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In GSS (3 waves)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In Rutgers Survey</a:t>
                      </a:r>
                      <a:endParaRPr sz="2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Bottom 30% earnings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12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153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Black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10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Hispanic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14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21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Immigrant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13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.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High school dropout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Any of above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36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179</a:t>
                      </a:r>
                      <a:endParaRPr sz="2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Any ESOP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80 (out of 892)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/>
                        <a:t>817 (out of 1680)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Disadvantaged ESOP members are scarce</a:t>
            </a:r>
            <a:endParaRPr dirty="0"/>
          </a:p>
        </p:txBody>
      </p:sp>
      <p:graphicFrame>
        <p:nvGraphicFramePr>
          <p:cNvPr id="387" name="Google Shape;387;p64"/>
          <p:cNvGraphicFramePr/>
          <p:nvPr>
            <p:extLst>
              <p:ext uri="{D42A27DB-BD31-4B8C-83A1-F6EECF244321}">
                <p14:modId xmlns:p14="http://schemas.microsoft.com/office/powerpoint/2010/main" val="1091649478"/>
              </p:ext>
            </p:extLst>
          </p:nvPr>
        </p:nvGraphicFramePr>
        <p:xfrm>
          <a:off x="311700" y="884550"/>
          <a:ext cx="8520600" cy="4258950"/>
        </p:xfrm>
        <a:graphic>
          <a:graphicData uri="http://schemas.openxmlformats.org/drawingml/2006/table">
            <a:tbl>
              <a:tblPr firstRow="1">
                <a:noFill/>
                <a:tableStyleId>{A91F8B6A-E3C8-4BEC-B71D-87722B4A2B57}</a:tableStyleId>
              </a:tblPr>
              <a:tblGrid>
                <a:gridCol w="28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In GSS (3 waves)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In Rutgers Survey</a:t>
                      </a:r>
                      <a:endParaRPr sz="2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Bottom 30% earnings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12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153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Black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10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10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Hispanic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14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21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Immigrant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13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.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High school dropout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5</a:t>
                      </a:r>
                      <a:endParaRPr sz="2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Any of above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36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/>
                        <a:t>179</a:t>
                      </a:r>
                      <a:endParaRPr sz="20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6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Any ESOP 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/>
                        <a:t>80 (out of 892)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/>
                        <a:t>817 (out of 1680)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88" name="Google Shape;388;p64"/>
          <p:cNvSpPr/>
          <p:nvPr/>
        </p:nvSpPr>
        <p:spPr>
          <a:xfrm>
            <a:off x="2745300" y="410000"/>
            <a:ext cx="3653400" cy="1571700"/>
          </a:xfrm>
          <a:prstGeom prst="wedgeRectCallout">
            <a:avLst>
              <a:gd name="adj1" fmla="val 71174"/>
              <a:gd name="adj2" fmla="val 19377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"/>
                <a:ea typeface="Roboto"/>
                <a:cs typeface="Roboto"/>
                <a:sym typeface="Roboto"/>
              </a:rPr>
              <a:t>Rutgers survey has more ESOP members than GSS, but at only 8 employers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peek at preliminary results </a:t>
            </a:r>
            <a:endParaRPr dirty="0"/>
          </a:p>
        </p:txBody>
      </p:sp>
      <p:sp>
        <p:nvSpPr>
          <p:cNvPr id="394" name="Google Shape;394;p6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Not enough employee owners in the GSS to look at results for disadvantaged employees separately</a:t>
            </a:r>
            <a:endParaRPr sz="2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These cross-tabs </a:t>
            </a:r>
            <a:r>
              <a:rPr lang="en" sz="2200" b="1"/>
              <a:t>do not account for </a:t>
            </a:r>
            <a:endParaRPr sz="2200" b="1"/>
          </a:p>
          <a:p>
            <a:pPr marL="457200" lvl="0" indent="-368300" algn="l" rtl="0"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observable differences among employers or employees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multiple hypothesis testing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multiple employees at one ESOP employer in the Rutgers dataset</a:t>
            </a:r>
            <a:endParaRPr sz="2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CC10-9F9D-4AB8-8C36-F5EE3358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607800"/>
            <a:ext cx="8520600" cy="6078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GSS, scaled 1 to 10 (best)</a:t>
            </a:r>
          </a:p>
        </p:txBody>
      </p:sp>
      <p:graphicFrame>
        <p:nvGraphicFramePr>
          <p:cNvPr id="399" name="Google Shape;399;p66"/>
          <p:cNvGraphicFramePr/>
          <p:nvPr>
            <p:extLst>
              <p:ext uri="{D42A27DB-BD31-4B8C-83A1-F6EECF244321}">
                <p14:modId xmlns:p14="http://schemas.microsoft.com/office/powerpoint/2010/main" val="4136587457"/>
              </p:ext>
            </p:extLst>
          </p:nvPr>
        </p:nvGraphicFramePr>
        <p:xfrm>
          <a:off x="0" y="305275"/>
          <a:ext cx="8714975" cy="4820184"/>
        </p:xfrm>
        <a:graphic>
          <a:graphicData uri="http://schemas.openxmlformats.org/drawingml/2006/table">
            <a:tbl>
              <a:tblPr firstRow="1">
                <a:noFill/>
                <a:tableStyleId>{220DD839-D14F-4A8B-93BD-12F99CC4A5D6}</a:tableStyleId>
              </a:tblPr>
              <a:tblGrid>
                <a:gridCol w="4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GSS, scaled 1 to 10 (best)</a:t>
                      </a:r>
                      <a:endParaRPr sz="1800" b="1"/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Non-ESOP 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ESOP mean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Satisfaction and pride about company index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7.43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7.86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-0.43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take part in decision-making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7.00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8.42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1.42***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have freedom to do my job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7.74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-0.04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relation with management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earnings are fair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5.78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am searching for a new job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-0.68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22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am treated with respect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7.38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7.66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coworkers care about me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2.95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2.27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692 to 725</a:t>
                      </a:r>
                      <a:endParaRPr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 to 74</a:t>
                      </a:r>
                      <a:endParaRPr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rgbClr val="FFFF00"/>
                        </a:solidFill>
                      </a:endParaRPr>
                    </a:p>
                  </a:txBody>
                  <a:tcPr marL="28575" marR="28575" marT="91425" marB="91425" anchor="b">
                    <a:lnL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577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15F-A2B6-49D4-B1AE-2EACC62D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607800"/>
            <a:ext cx="8520600" cy="6078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Rutgers, bottom 30% of income</a:t>
            </a:r>
          </a:p>
        </p:txBody>
      </p:sp>
      <p:graphicFrame>
        <p:nvGraphicFramePr>
          <p:cNvPr id="404" name="Google Shape;404;p67"/>
          <p:cNvGraphicFramePr/>
          <p:nvPr>
            <p:extLst>
              <p:ext uri="{D42A27DB-BD31-4B8C-83A1-F6EECF244321}">
                <p14:modId xmlns:p14="http://schemas.microsoft.com/office/powerpoint/2010/main" val="2085124287"/>
              </p:ext>
            </p:extLst>
          </p:nvPr>
        </p:nvGraphicFramePr>
        <p:xfrm>
          <a:off x="152400" y="152400"/>
          <a:ext cx="7672375" cy="4926314"/>
        </p:xfrm>
        <a:graphic>
          <a:graphicData uri="http://schemas.openxmlformats.org/drawingml/2006/table">
            <a:tbl>
              <a:tblPr firstRow="1">
                <a:noFill/>
                <a:tableStyleId>{220DD839-D14F-4A8B-93BD-12F99CC4A5D6}</a:tableStyleId>
              </a:tblPr>
              <a:tblGrid>
                <a:gridCol w="444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Rutgers, bottom 30% of income</a:t>
                      </a:r>
                      <a:endParaRPr sz="21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Non-ESOP mean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ESOP mean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Satisfaction and pride about company index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6.52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8.24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1.72***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take part in decision-making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6.60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7.10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have freedom to do my job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7.22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7.50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Good relation with management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-0.75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earnings are fair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4.95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am searching for a new job (10=agree)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3.61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2.02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-1.59***</a:t>
                      </a:r>
                      <a:endParaRPr sz="18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418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 to 153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 anchor="b">
                    <a:lnB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28575" marR="28575" marT="91425" marB="91425" anchor="b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91425" marB="91425" anchor="ctr">
                    <a:lnT w="57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28575" marR="28575" marT="91425" marB="914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Means of ESOP and comparisons for each dataset </a:t>
            </a:r>
            <a:endParaRPr/>
          </a:p>
        </p:txBody>
      </p:sp>
      <p:sp>
        <p:nvSpPr>
          <p:cNvPr id="410" name="Google Shape;410;p6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raw means do not adjust for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observable characteristics such as education (which we will adjust for) or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for unobserved characteristics that are not in the dataset (motivation, preferences for employee ownership, etc.)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9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Barriers to employee ownership and high-road strategies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chapter will discuss many barriers</a:t>
            </a:r>
            <a:endParaRPr/>
          </a:p>
        </p:txBody>
      </p:sp>
      <p:sp>
        <p:nvSpPr>
          <p:cNvPr id="421" name="Google Shape;421;p7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Employers and employees are not familiar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Employees lack skills of reading financial statements, etc.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Capital constraints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etc.</a:t>
            </a:r>
            <a:endParaRPr sz="24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1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that promote high-road employee ownership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 for employees </a:t>
            </a:r>
            <a:endParaRPr dirty="0"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Jobs last longer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especially during recessions and COVID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Pay is not lower for ESOPs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Unclear for co-ops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ESOPs help build wealth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will discuss many facilitators </a:t>
            </a:r>
            <a:endParaRPr/>
          </a:p>
        </p:txBody>
      </p:sp>
      <p:sp>
        <p:nvSpPr>
          <p:cNvPr id="432" name="Google Shape;432;p7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Enforce labor laws to make a “low road” approach less competitive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Employees have skills to work together and run a  business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Networks share ideas, etc.</a:t>
            </a:r>
            <a:endParaRPr sz="24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Policies to promote high-road worker cooperatives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just starting to evaluate policies </a:t>
            </a:r>
            <a:endParaRPr/>
          </a:p>
        </p:txBody>
      </p:sp>
      <p:sp>
        <p:nvSpPr>
          <p:cNvPr id="443" name="Google Shape;443;p7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Principles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Policies that overcome government failures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Policies that overcome market failures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Policies that are cost-effective 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400"/>
              <a:t>E.g., pay a fixed cost for a public good such as training materials that many employers can use can be cost-effective compared to an ongoing subsidy</a:t>
            </a:r>
            <a:endParaRPr sz="24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analysis  </a:t>
            </a:r>
            <a:endParaRPr/>
          </a:p>
        </p:txBody>
      </p:sp>
      <p:sp>
        <p:nvSpPr>
          <p:cNvPr id="449" name="Google Shape;449;p7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27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Market failure</a:t>
            </a:r>
            <a:r>
              <a:rPr lang="en" sz="2400"/>
              <a:t>: It is hard for a business owner to understand if employee ownership is a useful option to buy the business when the owner retires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b="1"/>
              <a:t>Potential policy</a:t>
            </a:r>
            <a:r>
              <a:rPr lang="en" sz="2400"/>
              <a:t>: Artificial intelligence chatbot helps a business owner understand if employee ownership is a good option, and the various options: ESOPs for S- and C-corps, co-op conversion, Employee owned trust etc.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Alliance of contractor co-ops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Dimensions of ACLC Vision</a:t>
            </a:r>
            <a:endParaRPr/>
          </a:p>
        </p:txBody>
      </p:sp>
      <p:sp>
        <p:nvSpPr>
          <p:cNvPr id="460" name="Google Shape;460;p7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 Confederation of co-ops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Sharing: Technology, branding, economies of scale in insurance, health, worker supports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For example, you need a great app that clients, employees and the co-op can all use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2) Labor contracting role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Worker owned labor pools contracting with employers seeking labor, selecting, vetting and placing those workers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Dimensions of ACLC Vision</a:t>
            </a:r>
            <a:endParaRPr/>
          </a:p>
        </p:txBody>
      </p:sp>
      <p:sp>
        <p:nvSpPr>
          <p:cNvPr id="466" name="Google Shape;466;p7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1) Confederation of co-ops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Sharing: Technology, branding, economies of scale in insurance, health, worker supports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Solid evidence that such strategies can strengthen cooperative resilience and benefit workers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2) Labor contracting role 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Worker owned labor pools contracting with employers seeking labor, selecting, vetting and placing those workers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b="1"/>
              <a:t>It is hard to reach scale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co-ops of contractors</a:t>
            </a:r>
            <a:endParaRPr/>
          </a:p>
        </p:txBody>
      </p:sp>
      <p:sp>
        <p:nvSpPr>
          <p:cNvPr id="472" name="Google Shape;472;p7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CHCA, a very large (2000 employee) co-op in NYC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is possible to </a:t>
            </a:r>
            <a:r>
              <a:rPr lang="en" b="1"/>
              <a:t>eke out</a:t>
            </a:r>
            <a:r>
              <a:rPr lang="en"/>
              <a:t> a higher job quality model in low margin sector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Co-op structure cannot “fix” the market conditions, with low wages and mark-ups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Drivers Cooperative (NYC)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challenge to secure market share vis a vis large digital app companies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Niche strategy 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co-ops of contractors</a:t>
            </a:r>
            <a:endParaRPr/>
          </a:p>
        </p:txBody>
      </p:sp>
      <p:sp>
        <p:nvSpPr>
          <p:cNvPr id="478" name="Google Shape;478;p80"/>
          <p:cNvSpPr txBox="1">
            <a:spLocks noGrp="1"/>
          </p:cNvSpPr>
          <p:nvPr>
            <p:ph type="body" idx="1"/>
          </p:nvPr>
        </p:nvSpPr>
        <p:spPr>
          <a:xfrm>
            <a:off x="414211" y="110378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Washington State Home Care Cooperatives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Five home care cooperatives with similar structures;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Variation in consumer demand is the key predictor of scale, growth, size of profit shares; consistency of hours and availability of full time work.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Sufficient startup financing appears important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Allied Up, California Harvester, and Drivers Co-op examples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point to the importance &amp; challenge of securing market share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1"/>
          <p:cNvSpPr txBox="1">
            <a:spLocks noGrp="1"/>
          </p:cNvSpPr>
          <p:nvPr>
            <p:ph type="title"/>
          </p:nvPr>
        </p:nvSpPr>
        <p:spPr>
          <a:xfrm>
            <a:off x="378332" y="4501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Variations to ponder</a:t>
            </a:r>
            <a:endParaRPr/>
          </a:p>
        </p:txBody>
      </p:sp>
      <p:sp>
        <p:nvSpPr>
          <p:cNvPr id="484" name="Google Shape;484;p8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Variation in contracting mechanisms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Independent direct contractors vs, staffing firms vs. app-based platforms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have distinct strategies, with distinct approaches to clients and to workers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Variation in sector 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Sectors and regions with high demand or labor shortage have more leverage to pursue high-road higher-wage strategies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for employers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Employee owned companies survive longer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Productivity is often higher, but results are less consistent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Management of CLCs is </a:t>
            </a:r>
            <a:r>
              <a:rPr lang="en" i="1" dirty="0"/>
              <a:t>hard </a:t>
            </a:r>
            <a:endParaRPr i="1" dirty="0"/>
          </a:p>
        </p:txBody>
      </p:sp>
      <p:sp>
        <p:nvSpPr>
          <p:cNvPr id="489" name="Google Shape;489;p8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Managers need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local knowledge of sector and potential clients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an entrepreneurial spirit to solve problems for clients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commitment to workplace democracy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Incentives for clients of CLCs </a:t>
            </a:r>
            <a:endParaRPr/>
          </a:p>
        </p:txBody>
      </p:sp>
      <p:sp>
        <p:nvSpPr>
          <p:cNvPr id="496" name="Google Shape;496;p8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-Legal clarity that contractors are not employees of the client (relief from “joint employment liability”) is a meaningful incentive to businesses post AB5.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Additional incentives for contracting businesses may be required.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are not lawyers, but hope lawyers examine structuring CLCs as nonprofits organized along cooperative principles to secure tax exemption for CLCs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Raising demand via higher productivity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technology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 that lets clients know which home health care aids are available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 that lets workers know what jobs are available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skills or certification for skills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quality outputs: Motivation, etc.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many sectors such as home health care: Lower turnover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CLC in low wage sectors is very hard </a:t>
            </a:r>
            <a:endParaRPr/>
          </a:p>
        </p:txBody>
      </p:sp>
      <p:sp>
        <p:nvSpPr>
          <p:cNvPr id="508" name="Google Shape;508;p8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Cannot just proclaim a specific compensation level and expect to find customers 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/>
              <a:t>Either </a:t>
            </a:r>
            <a:endParaRPr sz="2400"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Accept low compensation in low-wage sectors with competitive markets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Raise productivity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Find niches willing to pay above-market wages </a:t>
            </a:r>
            <a:endParaRPr sz="24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8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Data on Labor Contractor Workers to be Available</a:t>
            </a:r>
            <a:endParaRPr/>
          </a:p>
        </p:txBody>
      </p:sp>
      <p:sp>
        <p:nvSpPr>
          <p:cNvPr id="514" name="Google Shape;514;p8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Beginning in May 2024 private employers with 100+ employees hired through labor contractors will be required to submit employee pay data to the state’s Civil Rights Department (CRD).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Will shed light on labor contractor pay and equity and clarify opportunities for CLC model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gaps 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Evidence gaps </a:t>
            </a:r>
            <a:endParaRPr/>
          </a:p>
        </p:txBody>
      </p:sp>
      <p:sp>
        <p:nvSpPr>
          <p:cNvPr id="525" name="Google Shape;525;p8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Lack of data on how worker ownership affects disadvantage employees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Often unclear on the relative importance of hypothesized barriers (market and government failures) </a:t>
            </a:r>
            <a:endParaRPr sz="25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agenda </a:t>
            </a:r>
            <a:endParaRPr/>
          </a:p>
        </p:txBody>
      </p:sp>
      <p:sp>
        <p:nvSpPr>
          <p:cNvPr id="531" name="Google Shape;531;p8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Policies can have rigorous evaluations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90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of these results are preliminary! 	</a:t>
            </a:r>
            <a:endParaRPr/>
          </a:p>
        </p:txBody>
      </p:sp>
      <p:sp>
        <p:nvSpPr>
          <p:cNvPr id="542" name="Google Shape;542;p9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And the policy analysis is even </a:t>
            </a:r>
            <a:r>
              <a:rPr lang="en" i="1"/>
              <a:t>more </a:t>
            </a:r>
            <a:r>
              <a:rPr lang="en"/>
              <a:t>preliminary!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 of ownership in low-wage sectors?</a:t>
            </a:r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Very little statistical evidence on disadvantaged workers: people of color, with limited education, in low-wage sectors, etc.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We are distilling the case study literature 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Missing important outcomes</a:t>
            </a: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39942" y="1188871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Very limited evidence on dignity, respect, harassment, etc.</a:t>
            </a: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/>
              <a:t>These issues are especially salient in low-wage sectors 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3616</Words>
  <Application>Microsoft Office PowerPoint</Application>
  <PresentationFormat>On-screen Show (16:9)</PresentationFormat>
  <Paragraphs>493</Paragraphs>
  <Slides>79</Slides>
  <Notes>79</Notes>
  <HiddenSlides>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Roboto</vt:lpstr>
      <vt:lpstr>Calibri</vt:lpstr>
      <vt:lpstr>Arial</vt:lpstr>
      <vt:lpstr>Geometric</vt:lpstr>
      <vt:lpstr>Worker Ownership in California</vt:lpstr>
      <vt:lpstr>Report </vt:lpstr>
      <vt:lpstr>Team, in brief</vt:lpstr>
      <vt:lpstr>Effects of worker ownership </vt:lpstr>
      <vt:lpstr>Research is hard </vt:lpstr>
      <vt:lpstr>Results for employees </vt:lpstr>
      <vt:lpstr>Results for employers</vt:lpstr>
      <vt:lpstr>Effects of ownership in low-wage sectors?</vt:lpstr>
      <vt:lpstr>Missing important outcomes</vt:lpstr>
      <vt:lpstr>2. Standards for high-road worker co-op</vt:lpstr>
      <vt:lpstr>Depts. of Labor &amp; Commerce on “What is a good job?” </vt:lpstr>
      <vt:lpstr>Depts. of Labor &amp; Commerce on “What is a good job?” </vt:lpstr>
      <vt:lpstr>Hard to measure key ideas such as employee empowerment </vt:lpstr>
      <vt:lpstr>Wages are easier to measure</vt:lpstr>
      <vt:lpstr>Our research: Snapshot of progress </vt:lpstr>
      <vt:lpstr>Case study pair:   Home care cooperative</vt:lpstr>
      <vt:lpstr>Status</vt:lpstr>
      <vt:lpstr>Status: Data collection near completion.   </vt:lpstr>
      <vt:lpstr>INITIAL OBSERVATIONS: NETWORKS</vt:lpstr>
      <vt:lpstr>IMMIGRANTS ARE INTERESTED IN COOPS</vt:lpstr>
      <vt:lpstr>Coordinating clients and worker availability is hard</vt:lpstr>
      <vt:lpstr>Competing with informal and noncompliant actors. </vt:lpstr>
      <vt:lpstr>Dispersed workforce: Opportunity and challenge</vt:lpstr>
      <vt:lpstr>NEXT STEPS</vt:lpstr>
      <vt:lpstr>Case study Road Construction</vt:lpstr>
      <vt:lpstr>Status</vt:lpstr>
      <vt:lpstr>Status  </vt:lpstr>
      <vt:lpstr>INITIAL OBSERVATIONS</vt:lpstr>
      <vt:lpstr>NEXT STEPS</vt:lpstr>
      <vt:lpstr>Co-op conversion </vt:lpstr>
      <vt:lpstr>Data collection</vt:lpstr>
      <vt:lpstr>Preliminary insights </vt:lpstr>
      <vt:lpstr>Mini-Cases of  Co-ops of Labor Contractors</vt:lpstr>
      <vt:lpstr>Data collection</vt:lpstr>
      <vt:lpstr>Sample </vt:lpstr>
      <vt:lpstr>Farmworkers is a trust for employees’ benefit</vt:lpstr>
      <vt:lpstr>Ag worker contractor </vt:lpstr>
      <vt:lpstr>Ag worker contractor </vt:lpstr>
      <vt:lpstr>Health care contractor </vt:lpstr>
      <vt:lpstr>Early insights: Getting started </vt:lpstr>
      <vt:lpstr>Early insights: Growing  </vt:lpstr>
      <vt:lpstr>Members &amp; migrants </vt:lpstr>
      <vt:lpstr>Key informant interviews (KIIs)</vt:lpstr>
      <vt:lpstr>Goals </vt:lpstr>
      <vt:lpstr>Sample (part-way through) </vt:lpstr>
      <vt:lpstr>Early insights </vt:lpstr>
      <vt:lpstr>Statistical analysis </vt:lpstr>
      <vt:lpstr>The question</vt:lpstr>
      <vt:lpstr>Datasets</vt:lpstr>
      <vt:lpstr>Statistical methods</vt:lpstr>
      <vt:lpstr>Disadvantaged ESOP members are scarce</vt:lpstr>
      <vt:lpstr>Disadvantaged ESOP members are scarce</vt:lpstr>
      <vt:lpstr>A peek at preliminary results </vt:lpstr>
      <vt:lpstr>GSS, scaled 1 to 10 (best)</vt:lpstr>
      <vt:lpstr>Rutgers, bottom 30% of income</vt:lpstr>
      <vt:lpstr>Means of ESOP and comparisons for each dataset </vt:lpstr>
      <vt:lpstr>Barriers to employee ownership and high-road strategies </vt:lpstr>
      <vt:lpstr>This chapter will discuss many barriers</vt:lpstr>
      <vt:lpstr>Factors that promote high-road employee ownership </vt:lpstr>
      <vt:lpstr>We will discuss many facilitators </vt:lpstr>
      <vt:lpstr>Policies to promote high-road worker cooperatives</vt:lpstr>
      <vt:lpstr>We are just starting to evaluate policies </vt:lpstr>
      <vt:lpstr>Example analysis  </vt:lpstr>
      <vt:lpstr>Alliance of contractor co-ops</vt:lpstr>
      <vt:lpstr>Two Dimensions of ACLC Vision</vt:lpstr>
      <vt:lpstr>Two Dimensions of ACLC Vision</vt:lpstr>
      <vt:lpstr>Examples of co-ops of contractors</vt:lpstr>
      <vt:lpstr>Examples of co-ops of contractors</vt:lpstr>
      <vt:lpstr>Variations to ponder</vt:lpstr>
      <vt:lpstr>Management of CLCs is hard </vt:lpstr>
      <vt:lpstr>Incentives for clients of CLCs </vt:lpstr>
      <vt:lpstr>Raising demand via higher productivity   </vt:lpstr>
      <vt:lpstr>CLC in low wage sectors is very hard </vt:lpstr>
      <vt:lpstr>New Data on Labor Contractor Workers to be Available</vt:lpstr>
      <vt:lpstr>Evidence gaps </vt:lpstr>
      <vt:lpstr>Evidence gaps </vt:lpstr>
      <vt:lpstr>Learning agenda </vt:lpstr>
      <vt:lpstr>Conclusions </vt:lpstr>
      <vt:lpstr>All of these results are preliminary!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Worker Ownership in California</dc:title>
  <dc:creator>Nguyen, Phap@Labor</dc:creator>
  <cp:lastModifiedBy>Nguyen, Phap@Labor</cp:lastModifiedBy>
  <cp:revision>1</cp:revision>
  <dcterms:modified xsi:type="dcterms:W3CDTF">2024-03-08T18:15:35Z</dcterms:modified>
</cp:coreProperties>
</file>